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57" r:id="rId3"/>
    <p:sldId id="258" r:id="rId4"/>
    <p:sldId id="264" r:id="rId5"/>
    <p:sldId id="259" r:id="rId6"/>
    <p:sldId id="260" r:id="rId7"/>
    <p:sldId id="261" r:id="rId8"/>
    <p:sldId id="262" r:id="rId9"/>
    <p:sldId id="263" r:id="rId10"/>
    <p:sldId id="265" r:id="rId11"/>
    <p:sldId id="266" r:id="rId12"/>
    <p:sldId id="271" r:id="rId13"/>
    <p:sldId id="269" r:id="rId14"/>
    <p:sldId id="270"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0" d="100"/>
          <a:sy n="70" d="100"/>
        </p:scale>
        <p:origin x="1046" y="322"/>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pcik, Chris" userId="10a8598e-e38f-4e99-9868-6e9c97054358" providerId="ADAL" clId="{67D9A345-3C9B-4D08-A7D1-6CA36CA56A09}"/>
    <pc:docChg chg="custSel modSld">
      <pc:chgData name="Depcik, Chris" userId="10a8598e-e38f-4e99-9868-6e9c97054358" providerId="ADAL" clId="{67D9A345-3C9B-4D08-A7D1-6CA36CA56A09}" dt="2020-08-25T21:12:40.778" v="0" actId="33524"/>
      <pc:docMkLst>
        <pc:docMk/>
      </pc:docMkLst>
      <pc:sldChg chg="modSp">
        <pc:chgData name="Depcik, Chris" userId="10a8598e-e38f-4e99-9868-6e9c97054358" providerId="ADAL" clId="{67D9A345-3C9B-4D08-A7D1-6CA36CA56A09}" dt="2020-08-25T21:12:40.778" v="0" actId="33524"/>
        <pc:sldMkLst>
          <pc:docMk/>
          <pc:sldMk cId="4063155940" sldId="271"/>
        </pc:sldMkLst>
        <pc:spChg chg="mod">
          <ac:chgData name="Depcik, Chris" userId="10a8598e-e38f-4e99-9868-6e9c97054358" providerId="ADAL" clId="{67D9A345-3C9B-4D08-A7D1-6CA36CA56A09}" dt="2020-08-25T21:12:40.778" v="0" actId="33524"/>
          <ac:spMkLst>
            <pc:docMk/>
            <pc:sldMk cId="4063155940" sldId="271"/>
            <ac:spMk id="21" creationId="{CC698225-A63B-4F9B-9E54-BB0C1B25E91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BD7E5E-6A38-499D-BC2B-4EE5AED964BB}" type="datetimeFigureOut">
              <a:rPr lang="en-US" smtClean="0"/>
              <a:t>8/25/2020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09A-7DA8-43AE-A967-6CB049D0BCAA}" type="slidenum">
              <a:rPr lang="en-US" smtClean="0"/>
              <a:t>‹#›</a:t>
            </a:fld>
            <a:endParaRPr lang="en-US"/>
          </a:p>
        </p:txBody>
      </p:sp>
    </p:spTree>
    <p:extLst>
      <p:ext uri="{BB962C8B-B14F-4D97-AF65-F5344CB8AC3E}">
        <p14:creationId xmlns:p14="http://schemas.microsoft.com/office/powerpoint/2010/main" val="1246785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2EED37-5494-4975-9042-6EB8571EF72F}" type="datetimeFigureOut">
              <a:rPr lang="en-US" smtClean="0"/>
              <a:t>8/25/2020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76BD9-0342-4E77-A8DC-BDFA81949093}" type="slidenum">
              <a:rPr lang="en-US" smtClean="0"/>
              <a:t>‹#›</a:t>
            </a:fld>
            <a:endParaRPr lang="en-US"/>
          </a:p>
        </p:txBody>
      </p:sp>
    </p:spTree>
    <p:extLst>
      <p:ext uri="{BB962C8B-B14F-4D97-AF65-F5344CB8AC3E}">
        <p14:creationId xmlns:p14="http://schemas.microsoft.com/office/powerpoint/2010/main" val="3876055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709159"/>
            <a:ext cx="9144000" cy="1997357"/>
          </a:xfrm>
        </p:spPr>
        <p:txBody>
          <a:bodyPr anchor="ctr">
            <a:normAutofit/>
          </a:bodyPr>
          <a:lstStyle>
            <a:lvl1pPr algn="ctr">
              <a:defRPr sz="4800" b="1">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1524000" y="3798591"/>
            <a:ext cx="9144000" cy="1169987"/>
          </a:xfrm>
        </p:spPr>
        <p:txBody>
          <a:bodyPr>
            <a:normAutofit/>
          </a:bodyPr>
          <a:lstStyle>
            <a:lvl1pPr marL="0" indent="0" algn="ctr">
              <a:buNone/>
              <a:defRPr sz="3200" b="0" i="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Author, and Co-Authors</a:t>
            </a:r>
          </a:p>
          <a:p>
            <a:r>
              <a:rPr lang="en-US" dirty="0"/>
              <a:t>Affiliation</a:t>
            </a:r>
          </a:p>
        </p:txBody>
      </p:sp>
      <p:sp>
        <p:nvSpPr>
          <p:cNvPr id="7" name="Rectangle 6"/>
          <p:cNvSpPr/>
          <p:nvPr userDrawn="1"/>
        </p:nvSpPr>
        <p:spPr>
          <a:xfrm>
            <a:off x="0" y="548640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ASMELogo">
            <a:extLst>
              <a:ext uri="{FF2B5EF4-FFF2-40B4-BE49-F238E27FC236}">
                <a16:creationId xmlns:a16="http://schemas.microsoft.com/office/drawing/2014/main" id="{9C14DDFE-4BB7-4701-9E50-9288A20A42B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 b="21916"/>
          <a:stretch/>
        </p:blipFill>
        <p:spPr bwMode="auto">
          <a:xfrm>
            <a:off x="4889500" y="66667"/>
            <a:ext cx="2412999" cy="11246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screenshot of a cell phone&#10;&#10;Description automatically generated">
            <a:extLst>
              <a:ext uri="{FF2B5EF4-FFF2-40B4-BE49-F238E27FC236}">
                <a16:creationId xmlns:a16="http://schemas.microsoft.com/office/drawing/2014/main" id="{6DB1E537-25C7-418D-8996-4F4205E825DA}"/>
              </a:ext>
            </a:extLst>
          </p:cNvPr>
          <p:cNvPicPr>
            <a:picLocks noChangeAspect="1"/>
          </p:cNvPicPr>
          <p:nvPr userDrawn="1"/>
        </p:nvPicPr>
        <p:blipFill>
          <a:blip r:embed="rId3"/>
          <a:stretch>
            <a:fillRect/>
          </a:stretch>
        </p:blipFill>
        <p:spPr>
          <a:xfrm>
            <a:off x="3970769" y="5564992"/>
            <a:ext cx="4250459" cy="1214416"/>
          </a:xfrm>
          <a:prstGeom prst="rect">
            <a:avLst/>
          </a:prstGeom>
        </p:spPr>
      </p:pic>
    </p:spTree>
    <p:extLst>
      <p:ext uri="{BB962C8B-B14F-4D97-AF65-F5344CB8AC3E}">
        <p14:creationId xmlns:p14="http://schemas.microsoft.com/office/powerpoint/2010/main" val="129369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a:xfrm>
            <a:off x="838200" y="1920240"/>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3"/>
          <p:cNvSpPr>
            <a:spLocks noGrp="1"/>
          </p:cNvSpPr>
          <p:nvPr>
            <p:ph type="dt" sz="half" idx="2"/>
          </p:nvPr>
        </p:nvSpPr>
        <p:spPr>
          <a:xfrm>
            <a:off x="838200" y="64262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References:</a:t>
            </a:r>
            <a:endParaRPr lang="en-US" dirty="0"/>
          </a:p>
        </p:txBody>
      </p:sp>
      <p:sp>
        <p:nvSpPr>
          <p:cNvPr id="13" name="Footer Placeholder 4"/>
          <p:cNvSpPr>
            <a:spLocks noGrp="1"/>
          </p:cNvSpPr>
          <p:nvPr>
            <p:ph type="ftr" sz="quarter" idx="3"/>
          </p:nvPr>
        </p:nvSpPr>
        <p:spPr>
          <a:xfrm>
            <a:off x="4038600" y="64262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IMECE Paper #</a:t>
            </a:r>
            <a:endParaRPr lang="en-US" dirty="0"/>
          </a:p>
        </p:txBody>
      </p:sp>
      <p:sp>
        <p:nvSpPr>
          <p:cNvPr id="14" name="Slide Number Placeholder 5"/>
          <p:cNvSpPr>
            <a:spLocks noGrp="1"/>
          </p:cNvSpPr>
          <p:nvPr>
            <p:ph type="sldNum" sz="quarter" idx="4"/>
          </p:nvPr>
        </p:nvSpPr>
        <p:spPr>
          <a:xfrm>
            <a:off x="8639175" y="6426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123D3-69F4-4D05-B5AE-00585108F363}" type="slidenum">
              <a:rPr lang="en-US" smtClean="0"/>
              <a:pPr/>
              <a:t>‹#›</a:t>
            </a:fld>
            <a:endParaRPr lang="en-US"/>
          </a:p>
        </p:txBody>
      </p:sp>
    </p:spTree>
    <p:extLst>
      <p:ext uri="{BB962C8B-B14F-4D97-AF65-F5344CB8AC3E}">
        <p14:creationId xmlns:p14="http://schemas.microsoft.com/office/powerpoint/2010/main" val="2009394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ctr">
            <a:normAutofit/>
          </a:bodyPr>
          <a:lstStyle>
            <a:lvl1pPr>
              <a:defRPr sz="4800" b="1">
                <a:solidFill>
                  <a:schemeClr val="bg1"/>
                </a:solidFill>
              </a:defRPr>
            </a:lvl1pPr>
          </a:lstStyle>
          <a:p>
            <a:r>
              <a:rPr lang="en-US" dirty="0"/>
              <a:t>Click to edit Master title style</a:t>
            </a:r>
          </a:p>
        </p:txBody>
      </p:sp>
      <p:sp>
        <p:nvSpPr>
          <p:cNvPr id="6" name="Rectangle 5"/>
          <p:cNvSpPr/>
          <p:nvPr userDrawn="1"/>
        </p:nvSpPr>
        <p:spPr>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48640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ASMELogo">
            <a:extLst>
              <a:ext uri="{FF2B5EF4-FFF2-40B4-BE49-F238E27FC236}">
                <a16:creationId xmlns:a16="http://schemas.microsoft.com/office/drawing/2014/main" id="{DCB97F6D-D47D-4435-9BF7-EEE512189CB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 b="21916"/>
          <a:stretch/>
        </p:blipFill>
        <p:spPr bwMode="auto">
          <a:xfrm>
            <a:off x="4889500" y="66667"/>
            <a:ext cx="2412999" cy="11246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screenshot of a cell phone&#10;&#10;Description automatically generated">
            <a:extLst>
              <a:ext uri="{FF2B5EF4-FFF2-40B4-BE49-F238E27FC236}">
                <a16:creationId xmlns:a16="http://schemas.microsoft.com/office/drawing/2014/main" id="{F9CCD19B-5A80-4DDD-9711-54862BB42CA2}"/>
              </a:ext>
            </a:extLst>
          </p:cNvPr>
          <p:cNvPicPr>
            <a:picLocks noChangeAspect="1"/>
          </p:cNvPicPr>
          <p:nvPr userDrawn="1"/>
        </p:nvPicPr>
        <p:blipFill>
          <a:blip r:embed="rId3"/>
          <a:stretch>
            <a:fillRect/>
          </a:stretch>
        </p:blipFill>
        <p:spPr>
          <a:xfrm>
            <a:off x="3970769" y="5564992"/>
            <a:ext cx="4250459" cy="1214416"/>
          </a:xfrm>
          <a:prstGeom prst="rect">
            <a:avLst/>
          </a:prstGeom>
        </p:spPr>
      </p:pic>
    </p:spTree>
    <p:extLst>
      <p:ext uri="{BB962C8B-B14F-4D97-AF65-F5344CB8AC3E}">
        <p14:creationId xmlns:p14="http://schemas.microsoft.com/office/powerpoint/2010/main" val="212398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38200" y="1920240"/>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920240"/>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10"/>
          </p:nvPr>
        </p:nvSpPr>
        <p:spPr>
          <a:xfrm>
            <a:off x="838200" y="64262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References:</a:t>
            </a:r>
            <a:endParaRPr lang="en-US" dirty="0"/>
          </a:p>
        </p:txBody>
      </p:sp>
      <p:sp>
        <p:nvSpPr>
          <p:cNvPr id="12" name="Footer Placeholder 4"/>
          <p:cNvSpPr>
            <a:spLocks noGrp="1"/>
          </p:cNvSpPr>
          <p:nvPr>
            <p:ph type="ftr" sz="quarter" idx="3"/>
          </p:nvPr>
        </p:nvSpPr>
        <p:spPr>
          <a:xfrm>
            <a:off x="4038600" y="64262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IMECE Paper #</a:t>
            </a:r>
            <a:endParaRPr lang="en-US" dirty="0"/>
          </a:p>
        </p:txBody>
      </p:sp>
      <p:sp>
        <p:nvSpPr>
          <p:cNvPr id="13" name="Slide Number Placeholder 5"/>
          <p:cNvSpPr>
            <a:spLocks noGrp="1"/>
          </p:cNvSpPr>
          <p:nvPr>
            <p:ph type="sldNum" sz="quarter" idx="4"/>
          </p:nvPr>
        </p:nvSpPr>
        <p:spPr>
          <a:xfrm>
            <a:off x="8639175" y="6426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123D3-69F4-4D05-B5AE-00585108F363}" type="slidenum">
              <a:rPr lang="en-US" smtClean="0"/>
              <a:pPr/>
              <a:t>‹#›</a:t>
            </a:fld>
            <a:endParaRPr lang="en-US"/>
          </a:p>
        </p:txBody>
      </p:sp>
    </p:spTree>
    <p:extLst>
      <p:ext uri="{BB962C8B-B14F-4D97-AF65-F5344CB8AC3E}">
        <p14:creationId xmlns:p14="http://schemas.microsoft.com/office/powerpoint/2010/main" val="941619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77666"/>
            <a:ext cx="10515600" cy="100584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920240"/>
            <a:ext cx="10515600" cy="41148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838200" y="64262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References:</a:t>
            </a:r>
            <a:endParaRPr lang="en-US" dirty="0"/>
          </a:p>
        </p:txBody>
      </p:sp>
      <p:sp>
        <p:nvSpPr>
          <p:cNvPr id="8" name="Footer Placeholder 4"/>
          <p:cNvSpPr>
            <a:spLocks noGrp="1"/>
          </p:cNvSpPr>
          <p:nvPr>
            <p:ph type="ftr" sz="quarter" idx="3"/>
          </p:nvPr>
        </p:nvSpPr>
        <p:spPr>
          <a:xfrm>
            <a:off x="4038600" y="64262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IMECE Paper #</a:t>
            </a:r>
            <a:endParaRPr lang="en-US" dirty="0"/>
          </a:p>
        </p:txBody>
      </p:sp>
      <p:sp>
        <p:nvSpPr>
          <p:cNvPr id="9" name="Slide Number Placeholder 5"/>
          <p:cNvSpPr>
            <a:spLocks noGrp="1"/>
          </p:cNvSpPr>
          <p:nvPr>
            <p:ph type="sldNum" sz="quarter" idx="4"/>
          </p:nvPr>
        </p:nvSpPr>
        <p:spPr>
          <a:xfrm>
            <a:off x="8639175" y="6426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123D3-69F4-4D05-B5AE-00585108F363}" type="slidenum">
              <a:rPr lang="en-US" smtClean="0"/>
              <a:pPr/>
              <a:t>‹#›</a:t>
            </a:fld>
            <a:endParaRPr lang="en-US"/>
          </a:p>
        </p:txBody>
      </p:sp>
      <p:cxnSp>
        <p:nvCxnSpPr>
          <p:cNvPr id="10" name="Straight Connector 9"/>
          <p:cNvCxnSpPr/>
          <p:nvPr userDrawn="1"/>
        </p:nvCxnSpPr>
        <p:spPr>
          <a:xfrm>
            <a:off x="838200" y="6381750"/>
            <a:ext cx="105346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2" descr="ASMELogo">
            <a:extLst>
              <a:ext uri="{FF2B5EF4-FFF2-40B4-BE49-F238E27FC236}">
                <a16:creationId xmlns:a16="http://schemas.microsoft.com/office/drawing/2014/main" id="{C383E913-8DD1-4F43-8353-0F69105236AE}"/>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1" b="21916"/>
          <a:stretch/>
        </p:blipFill>
        <p:spPr bwMode="auto">
          <a:xfrm>
            <a:off x="838200" y="92292"/>
            <a:ext cx="1177116" cy="5486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F72D8F19-9F82-4E9C-BA1A-37AAD11028BC}"/>
              </a:ext>
            </a:extLst>
          </p:cNvPr>
          <p:cNvPicPr>
            <a:picLocks noChangeAspect="1"/>
          </p:cNvPicPr>
          <p:nvPr userDrawn="1"/>
        </p:nvPicPr>
        <p:blipFill rotWithShape="1">
          <a:blip r:embed="rId7"/>
          <a:srcRect l="8125" t="16384" r="74131" b="74415"/>
          <a:stretch/>
        </p:blipFill>
        <p:spPr>
          <a:xfrm>
            <a:off x="9381746" y="92292"/>
            <a:ext cx="1972054" cy="548640"/>
          </a:xfrm>
          <a:prstGeom prst="rect">
            <a:avLst/>
          </a:prstGeom>
        </p:spPr>
      </p:pic>
    </p:spTree>
    <p:extLst>
      <p:ext uri="{BB962C8B-B14F-4D97-AF65-F5344CB8AC3E}">
        <p14:creationId xmlns:p14="http://schemas.microsoft.com/office/powerpoint/2010/main" val="1377897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p:txStyles>
    <p:titleStyle>
      <a:lvl1pPr algn="l" defTabSz="914400" rtl="0" eaLnBrk="1" latinLnBrk="0" hangingPunct="1">
        <a:lnSpc>
          <a:spcPct val="90000"/>
        </a:lnSpc>
        <a:spcBef>
          <a:spcPct val="0"/>
        </a:spcBef>
        <a:buNone/>
        <a:defRPr sz="4400" b="1"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ilto:depcik@ku.edu"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Title of Presentation</a:t>
            </a:r>
          </a:p>
        </p:txBody>
      </p:sp>
      <p:sp>
        <p:nvSpPr>
          <p:cNvPr id="3" name="Subtitle 2"/>
          <p:cNvSpPr>
            <a:spLocks noGrp="1"/>
          </p:cNvSpPr>
          <p:nvPr>
            <p:ph type="subTitle" idx="1"/>
          </p:nvPr>
        </p:nvSpPr>
        <p:spPr>
          <a:xfrm>
            <a:off x="1524000" y="3602037"/>
            <a:ext cx="9144000" cy="1322387"/>
          </a:xfrm>
        </p:spPr>
        <p:txBody>
          <a:bodyPr>
            <a:normAutofit/>
          </a:bodyPr>
          <a:lstStyle/>
          <a:p>
            <a:r>
              <a:rPr lang="en-US" b="1" i="1" dirty="0"/>
              <a:t>Presenter</a:t>
            </a:r>
            <a:r>
              <a:rPr lang="en-US" dirty="0"/>
              <a:t>, Authors, and Co-Authors</a:t>
            </a:r>
          </a:p>
          <a:p>
            <a:r>
              <a:rPr lang="en-US" dirty="0"/>
              <a:t>Affiliation</a:t>
            </a:r>
          </a:p>
        </p:txBody>
      </p:sp>
      <p:sp>
        <p:nvSpPr>
          <p:cNvPr id="4" name="TextBox 3"/>
          <p:cNvSpPr txBox="1"/>
          <p:nvPr/>
        </p:nvSpPr>
        <p:spPr>
          <a:xfrm>
            <a:off x="114935" y="5695146"/>
            <a:ext cx="3267075" cy="954107"/>
          </a:xfrm>
          <a:prstGeom prst="rect">
            <a:avLst/>
          </a:prstGeom>
          <a:noFill/>
        </p:spPr>
        <p:txBody>
          <a:bodyPr wrap="square" rtlCol="0">
            <a:spAutoFit/>
          </a:bodyPr>
          <a:lstStyle/>
          <a:p>
            <a:r>
              <a:rPr lang="en-US" sz="2800" b="1" dirty="0"/>
              <a:t>IMECE Paper </a:t>
            </a:r>
          </a:p>
          <a:p>
            <a:r>
              <a:rPr lang="en-US" sz="2800" b="1" dirty="0"/>
              <a:t>2020-XXXXX</a:t>
            </a:r>
          </a:p>
        </p:txBody>
      </p:sp>
      <p:sp>
        <p:nvSpPr>
          <p:cNvPr id="5" name="Rectangle 4"/>
          <p:cNvSpPr/>
          <p:nvPr/>
        </p:nvSpPr>
        <p:spPr>
          <a:xfrm>
            <a:off x="10429875" y="5486400"/>
            <a:ext cx="1762125"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Company / University</a:t>
            </a:r>
            <a:r>
              <a:rPr lang="en-US" i="1" baseline="0" dirty="0">
                <a:solidFill>
                  <a:schemeClr val="tx1"/>
                </a:solidFill>
              </a:rPr>
              <a:t> Logo</a:t>
            </a:r>
            <a:endParaRPr lang="en-US" i="1" dirty="0">
              <a:solidFill>
                <a:schemeClr val="tx1"/>
              </a:solidFill>
            </a:endParaRPr>
          </a:p>
        </p:txBody>
      </p:sp>
    </p:spTree>
    <p:extLst>
      <p:ext uri="{BB962C8B-B14F-4D97-AF65-F5344CB8AC3E}">
        <p14:creationId xmlns:p14="http://schemas.microsoft.com/office/powerpoint/2010/main" val="3762096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77666"/>
            <a:ext cx="11172825" cy="1005840"/>
          </a:xfrm>
        </p:spPr>
        <p:txBody>
          <a:bodyPr>
            <a:normAutofit/>
          </a:bodyPr>
          <a:lstStyle/>
          <a:p>
            <a:r>
              <a:rPr lang="en-US" dirty="0"/>
              <a:t>Soot Simulations with Temperature Profile</a:t>
            </a:r>
          </a:p>
        </p:txBody>
      </p:sp>
      <p:sp>
        <p:nvSpPr>
          <p:cNvPr id="3" name="Content Placeholder 2"/>
          <p:cNvSpPr>
            <a:spLocks noGrp="1"/>
          </p:cNvSpPr>
          <p:nvPr>
            <p:ph idx="1"/>
          </p:nvPr>
        </p:nvSpPr>
        <p:spPr>
          <a:xfrm>
            <a:off x="838199" y="1920240"/>
            <a:ext cx="5048251" cy="4351338"/>
          </a:xfrm>
        </p:spPr>
        <p:txBody>
          <a:bodyPr>
            <a:normAutofit fontScale="92500"/>
          </a:bodyPr>
          <a:lstStyle/>
          <a:p>
            <a:r>
              <a:rPr lang="en-US" dirty="0"/>
              <a:t>Temperature profile drastically changes density</a:t>
            </a:r>
          </a:p>
          <a:p>
            <a:r>
              <a:rPr lang="en-US" dirty="0"/>
              <a:t>Dynamically Incompressible (DI) models cannot approximate pressure drop</a:t>
            </a:r>
          </a:p>
          <a:p>
            <a:r>
              <a:rPr lang="en-US" dirty="0"/>
              <a:t>Pseudo-compressible (PSC) version now more accurate</a:t>
            </a:r>
          </a:p>
        </p:txBody>
      </p:sp>
      <p:sp>
        <p:nvSpPr>
          <p:cNvPr id="4" name="Date Placeholder 3"/>
          <p:cNvSpPr>
            <a:spLocks noGrp="1"/>
          </p:cNvSpPr>
          <p:nvPr>
            <p:ph type="dt" sz="half" idx="2"/>
          </p:nvPr>
        </p:nvSpPr>
        <p:spPr/>
        <p:txBody>
          <a:bodyPr/>
          <a:lstStyle/>
          <a:p>
            <a:r>
              <a:rPr lang="en-US" dirty="0" err="1"/>
              <a:t>doi</a:t>
            </a:r>
            <a:r>
              <a:rPr lang="en-US" dirty="0"/>
              <a:t>: 10.4271/2018-01-0952</a:t>
            </a:r>
          </a:p>
        </p:txBody>
      </p:sp>
      <p:sp>
        <p:nvSpPr>
          <p:cNvPr id="5" name="Footer Placeholder 4"/>
          <p:cNvSpPr>
            <a:spLocks noGrp="1"/>
          </p:cNvSpPr>
          <p:nvPr>
            <p:ph type="ftr" sz="quarter" idx="3"/>
          </p:nvPr>
        </p:nvSpPr>
        <p:spPr/>
        <p:txBody>
          <a:bodyPr/>
          <a:lstStyle/>
          <a:p>
            <a:r>
              <a:rPr lang="en-US" dirty="0"/>
              <a:t>IMECE 20XX-XXXXX</a:t>
            </a:r>
          </a:p>
        </p:txBody>
      </p:sp>
      <p:sp>
        <p:nvSpPr>
          <p:cNvPr id="6" name="Slide Number Placeholder 5"/>
          <p:cNvSpPr>
            <a:spLocks noGrp="1"/>
          </p:cNvSpPr>
          <p:nvPr>
            <p:ph type="sldNum" sz="quarter" idx="4"/>
          </p:nvPr>
        </p:nvSpPr>
        <p:spPr/>
        <p:txBody>
          <a:bodyPr/>
          <a:lstStyle/>
          <a:p>
            <a:fld id="{F59123D3-69F4-4D05-B5AE-00585108F363}" type="slidenum">
              <a:rPr lang="en-US" smtClean="0"/>
              <a:pPr/>
              <a:t>10</a:t>
            </a:fld>
            <a:endParaRPr lang="en-US"/>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40036328"/>
                  </p:ext>
                </p:extLst>
              </p:nvPr>
            </p:nvGraphicFramePr>
            <p:xfrm>
              <a:off x="6363998" y="2529576"/>
              <a:ext cx="5330826" cy="3342136"/>
            </p:xfrm>
            <a:graphic>
              <a:graphicData uri="http://schemas.openxmlformats.org/drawingml/2006/table">
                <a:tbl>
                  <a:tblPr firstRow="1" firstCol="1" bandRow="1">
                    <a:tableStyleId>{21E4AEA4-8DFA-4A89-87EB-49C32662AFE0}</a:tableStyleId>
                  </a:tblPr>
                  <a:tblGrid>
                    <a:gridCol w="3592132">
                      <a:extLst>
                        <a:ext uri="{9D8B030D-6E8A-4147-A177-3AD203B41FA5}">
                          <a16:colId xmlns:a16="http://schemas.microsoft.com/office/drawing/2014/main" val="3568759727"/>
                        </a:ext>
                      </a:extLst>
                    </a:gridCol>
                    <a:gridCol w="926148">
                      <a:extLst>
                        <a:ext uri="{9D8B030D-6E8A-4147-A177-3AD203B41FA5}">
                          <a16:colId xmlns:a16="http://schemas.microsoft.com/office/drawing/2014/main" val="666886843"/>
                        </a:ext>
                      </a:extLst>
                    </a:gridCol>
                    <a:gridCol w="812546">
                      <a:extLst>
                        <a:ext uri="{9D8B030D-6E8A-4147-A177-3AD203B41FA5}">
                          <a16:colId xmlns:a16="http://schemas.microsoft.com/office/drawing/2014/main" val="231482972"/>
                        </a:ext>
                      </a:extLst>
                    </a:gridCol>
                  </a:tblGrid>
                  <a:tr h="176530">
                    <a:tc>
                      <a:txBody>
                        <a:bodyPr/>
                        <a:lstStyle/>
                        <a:p>
                          <a:pPr marL="0" marR="0" algn="just">
                            <a:lnSpc>
                              <a:spcPct val="200000"/>
                            </a:lnSpc>
                            <a:spcBef>
                              <a:spcPts val="0"/>
                            </a:spcBef>
                            <a:spcAft>
                              <a:spcPts val="0"/>
                            </a:spcAft>
                          </a:pPr>
                          <a:r>
                            <a:rPr lang="en-US" sz="1600" u="sng" dirty="0">
                              <a:effectLst/>
                            </a:rPr>
                            <a:t>Model</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u="sng" dirty="0">
                              <a:effectLst/>
                              <a:latin typeface="Cambria Math" panose="02040503050406030204" pitchFamily="18" charset="0"/>
                              <a:ea typeface="Cambria Math" panose="02040503050406030204" pitchFamily="18" charset="0"/>
                              <a:sym typeface="Symbol" panose="05050102010706020507" pitchFamily="18" charset="2"/>
                            </a:rPr>
                            <a:t></a:t>
                          </a:r>
                          <a:r>
                            <a:rPr lang="en-US" sz="1600" i="1" u="sng" dirty="0">
                              <a:effectLst/>
                              <a:latin typeface="Cambria Math" panose="02040503050406030204" pitchFamily="18" charset="0"/>
                              <a:ea typeface="Cambria Math" panose="02040503050406030204" pitchFamily="18" charset="0"/>
                            </a:rPr>
                            <a:t>p</a:t>
                          </a:r>
                          <a:r>
                            <a:rPr lang="en-US" sz="1600" u="sng" dirty="0">
                              <a:effectLst/>
                              <a:latin typeface="Cambria Math" panose="02040503050406030204" pitchFamily="18" charset="0"/>
                              <a:ea typeface="Cambria Math" panose="02040503050406030204" pitchFamily="18" charset="0"/>
                            </a:rPr>
                            <a:t> </a:t>
                          </a:r>
                          <a:r>
                            <a:rPr lang="en-US" sz="1600" u="sng" dirty="0">
                              <a:effectLst/>
                            </a:rPr>
                            <a:t>[Pa]</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u="sng" dirty="0">
                              <a:effectLst/>
                            </a:rPr>
                            <a:t>% Error</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2986958"/>
                      </a:ext>
                    </a:extLst>
                  </a:tr>
                  <a:tr h="0">
                    <a:tc>
                      <a:txBody>
                        <a:bodyPr/>
                        <a:lstStyle/>
                        <a:p>
                          <a:pPr marL="0" marR="0" algn="just">
                            <a:lnSpc>
                              <a:spcPct val="200000"/>
                            </a:lnSpc>
                            <a:spcBef>
                              <a:spcPts val="0"/>
                            </a:spcBef>
                            <a:spcAft>
                              <a:spcPts val="0"/>
                            </a:spcAft>
                          </a:pPr>
                          <a:r>
                            <a:rPr lang="en-US" sz="1600" dirty="0">
                              <a:effectLst/>
                            </a:rPr>
                            <a:t>DI Exact</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-8221.7</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-31.7</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77763143"/>
                      </a:ext>
                    </a:extLst>
                  </a:tr>
                  <a:tr h="0">
                    <a:tc>
                      <a:txBody>
                        <a:bodyPr/>
                        <a:lstStyle/>
                        <a:p>
                          <a:pPr marL="0" marR="0" algn="just">
                            <a:lnSpc>
                              <a:spcPct val="200000"/>
                            </a:lnSpc>
                            <a:spcBef>
                              <a:spcPts val="0"/>
                            </a:spcBef>
                            <a:spcAft>
                              <a:spcPts val="0"/>
                            </a:spcAft>
                          </a:pPr>
                          <a:r>
                            <a:rPr lang="en-US" sz="1600" dirty="0" err="1">
                              <a:effectLst/>
                            </a:rPr>
                            <a:t>Konstandopoulos</a:t>
                          </a:r>
                          <a:r>
                            <a:rPr lang="en-US" sz="1600" dirty="0">
                              <a:effectLst/>
                            </a:rPr>
                            <a:t> et al. Single Equation</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-8296.7</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-31.0</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5715737"/>
                      </a:ext>
                    </a:extLst>
                  </a:tr>
                  <a:tr h="0">
                    <a:tc>
                      <a:txBody>
                        <a:bodyPr/>
                        <a:lstStyle/>
                        <a:p>
                          <a:pPr marL="0" marR="0" algn="just">
                            <a:lnSpc>
                              <a:spcPct val="200000"/>
                            </a:lnSpc>
                            <a:spcBef>
                              <a:spcPts val="0"/>
                            </a:spcBef>
                            <a:spcAft>
                              <a:spcPts val="0"/>
                            </a:spcAft>
                          </a:pPr>
                          <a:r>
                            <a:rPr lang="es-ES" sz="1600" dirty="0" err="1">
                              <a:effectLst/>
                            </a:rPr>
                            <a:t>Algebraic</a:t>
                          </a:r>
                          <a:r>
                            <a:rPr lang="es-ES" sz="1600" dirty="0">
                              <a:effectLst/>
                            </a:rPr>
                            <a:t> DI </a:t>
                          </a:r>
                          <a14:m>
                            <m:oMath xmlns:m="http://schemas.openxmlformats.org/officeDocument/2006/math">
                              <m:acc>
                                <m:accPr>
                                  <m:chr m:val="̅"/>
                                  <m:ctrlPr>
                                    <a:rPr lang="en-US" sz="1600" i="1">
                                      <a:effectLst/>
                                      <a:latin typeface="Cambria Math" panose="02040503050406030204" pitchFamily="18" charset="0"/>
                                    </a:rPr>
                                  </m:ctrlPr>
                                </m:acc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𝑢</m:t>
                                      </m:r>
                                    </m:e>
                                    <m:sub>
                                      <m:r>
                                        <a:rPr lang="en-US" sz="1600">
                                          <a:effectLst/>
                                          <a:latin typeface="Cambria Math" panose="02040503050406030204" pitchFamily="18" charset="0"/>
                                        </a:rPr>
                                        <m:t>𝑠</m:t>
                                      </m:r>
                                    </m:sub>
                                  </m:sSub>
                                </m:e>
                              </m:acc>
                            </m:oMath>
                          </a14:m>
                          <a:r>
                            <a:rPr lang="es-ES" sz="1600" dirty="0">
                              <a:effectLst/>
                            </a:rPr>
                            <a:t>, </a:t>
                          </a:r>
                          <a14:m>
                            <m:oMath xmlns:m="http://schemas.openxmlformats.org/officeDocument/2006/math">
                              <m:acc>
                                <m:accPr>
                                  <m:chr m:val="̅"/>
                                  <m:ctrlPr>
                                    <a:rPr lang="en-US" sz="1600" i="1">
                                      <a:effectLst/>
                                      <a:latin typeface="Cambria Math" panose="02040503050406030204" pitchFamily="18" charset="0"/>
                                    </a:rPr>
                                  </m:ctrlPr>
                                </m:acc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𝑢</m:t>
                                      </m:r>
                                    </m:e>
                                    <m:sub>
                                      <m:r>
                                        <a:rPr lang="en-US" sz="1600">
                                          <a:effectLst/>
                                          <a:latin typeface="Cambria Math" panose="02040503050406030204" pitchFamily="18" charset="0"/>
                                        </a:rPr>
                                        <m:t>𝑤</m:t>
                                      </m:r>
                                    </m:sub>
                                  </m:sSub>
                                </m:e>
                              </m:acc>
                            </m:oMath>
                          </a14:m>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-8034.1</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-33.2</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2495488"/>
                      </a:ext>
                    </a:extLst>
                  </a:tr>
                  <a:tr h="0">
                    <a:tc>
                      <a:txBody>
                        <a:bodyPr/>
                        <a:lstStyle/>
                        <a:p>
                          <a:pPr marL="0" marR="0" algn="just">
                            <a:lnSpc>
                              <a:spcPct val="200000"/>
                            </a:lnSpc>
                            <a:spcBef>
                              <a:spcPts val="0"/>
                            </a:spcBef>
                            <a:spcAft>
                              <a:spcPts val="0"/>
                            </a:spcAft>
                          </a:pPr>
                          <a:r>
                            <a:rPr lang="en-US" sz="1600">
                              <a:effectLst/>
                            </a:rPr>
                            <a:t>Differential DI </a:t>
                          </a:r>
                          <a14:m>
                            <m:oMath xmlns:m="http://schemas.openxmlformats.org/officeDocument/2006/math">
                              <m:acc>
                                <m:accPr>
                                  <m:chr m:val="̅"/>
                                  <m:ctrlPr>
                                    <a:rPr lang="en-US" sz="1600" i="1">
                                      <a:effectLst/>
                                      <a:latin typeface="Cambria Math" panose="02040503050406030204" pitchFamily="18" charset="0"/>
                                    </a:rPr>
                                  </m:ctrlPr>
                                </m:acc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𝑢</m:t>
                                      </m:r>
                                    </m:e>
                                    <m:sub>
                                      <m:r>
                                        <a:rPr lang="en-US" sz="1600">
                                          <a:effectLst/>
                                          <a:latin typeface="Cambria Math" panose="02040503050406030204" pitchFamily="18" charset="0"/>
                                        </a:rPr>
                                        <m:t>𝑠</m:t>
                                      </m:r>
                                    </m:sub>
                                  </m:sSub>
                                </m:e>
                              </m:acc>
                            </m:oMath>
                          </a14:m>
                          <a:r>
                            <a:rPr lang="en-US" sz="1600">
                              <a:effectLst/>
                            </a:rPr>
                            <a:t>, </a:t>
                          </a:r>
                          <a14:m>
                            <m:oMath xmlns:m="http://schemas.openxmlformats.org/officeDocument/2006/math">
                              <m:acc>
                                <m:accPr>
                                  <m:chr m:val="̅"/>
                                  <m:ctrlPr>
                                    <a:rPr lang="en-US" sz="1600" i="1">
                                      <a:effectLst/>
                                      <a:latin typeface="Cambria Math" panose="02040503050406030204" pitchFamily="18" charset="0"/>
                                    </a:rPr>
                                  </m:ctrlPr>
                                </m:acc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𝑢</m:t>
                                      </m:r>
                                    </m:e>
                                    <m:sub>
                                      <m:r>
                                        <a:rPr lang="en-US" sz="1600">
                                          <a:effectLst/>
                                          <a:latin typeface="Cambria Math" panose="02040503050406030204" pitchFamily="18" charset="0"/>
                                        </a:rPr>
                                        <m:t>𝑤</m:t>
                                      </m:r>
                                    </m:sub>
                                  </m:sSub>
                                </m:e>
                              </m:acc>
                            </m:oMath>
                          </a14:m>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-8025.1</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-33.3</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44975640"/>
                      </a:ext>
                    </a:extLst>
                  </a:tr>
                  <a:tr h="0">
                    <a:tc>
                      <a:txBody>
                        <a:bodyPr/>
                        <a:lstStyle/>
                        <a:p>
                          <a:pPr marL="0" marR="0" algn="just">
                            <a:lnSpc>
                              <a:spcPct val="200000"/>
                            </a:lnSpc>
                            <a:spcBef>
                              <a:spcPts val="0"/>
                            </a:spcBef>
                            <a:spcAft>
                              <a:spcPts val="0"/>
                            </a:spcAft>
                          </a:pPr>
                          <a:r>
                            <a:rPr lang="en-US" sz="1600" dirty="0">
                              <a:effectLst/>
                            </a:rPr>
                            <a:t>Compressible Exact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𝜌</m:t>
                                  </m:r>
                                </m:e>
                                <m:sub>
                                  <m:r>
                                    <a:rPr lang="en-US" sz="1600">
                                      <a:effectLst/>
                                      <a:latin typeface="Cambria Math" panose="02040503050406030204" pitchFamily="18" charset="0"/>
                                    </a:rPr>
                                    <m:t>𝑙</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𝑢</m:t>
                                  </m:r>
                                </m:e>
                                <m:sub>
                                  <m:r>
                                    <a:rPr lang="en-US" sz="1600">
                                      <a:effectLst/>
                                      <a:latin typeface="Cambria Math" panose="02040503050406030204" pitchFamily="18" charset="0"/>
                                    </a:rPr>
                                    <m:t>𝑠</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𝜌</m:t>
                                  </m:r>
                                </m:e>
                                <m:sub>
                                  <m:r>
                                    <a:rPr lang="en-US" sz="1600">
                                      <a:effectLst/>
                                      <a:latin typeface="Cambria Math" panose="02040503050406030204" pitchFamily="18" charset="0"/>
                                    </a:rPr>
                                    <m:t>𝑤</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𝑢</m:t>
                                  </m:r>
                                </m:e>
                                <m:sub>
                                  <m:r>
                                    <a:rPr lang="en-US" sz="1600">
                                      <a:effectLst/>
                                      <a:latin typeface="Cambria Math" panose="02040503050406030204" pitchFamily="18" charset="0"/>
                                    </a:rPr>
                                    <m:t>𝑤</m:t>
                                  </m:r>
                                </m:sub>
                              </m:sSub>
                              <m:r>
                                <a:rPr lang="en-US" sz="1600">
                                  <a:effectLst/>
                                  <a:latin typeface="Cambria Math" panose="02040503050406030204" pitchFamily="18" charset="0"/>
                                </a:rPr>
                                <m:t>=</m:t>
                              </m:r>
                              <m:r>
                                <a:rPr lang="en-US" sz="1600">
                                  <a:effectLst/>
                                  <a:latin typeface="Cambria Math" panose="02040503050406030204" pitchFamily="18" charset="0"/>
                                </a:rPr>
                                <m:t>𝑓</m:t>
                              </m:r>
                              <m:d>
                                <m:dPr>
                                  <m:ctrlPr>
                                    <a:rPr lang="en-US" sz="1600" i="1">
                                      <a:effectLst/>
                                      <a:latin typeface="Cambria Math" panose="02040503050406030204" pitchFamily="18" charset="0"/>
                                    </a:rPr>
                                  </m:ctrlPr>
                                </m:dPr>
                                <m:e>
                                  <m:r>
                                    <a:rPr lang="en-US" sz="1600">
                                      <a:effectLst/>
                                      <a:latin typeface="Cambria Math" panose="02040503050406030204" pitchFamily="18" charset="0"/>
                                    </a:rPr>
                                    <m:t>𝑦</m:t>
                                  </m:r>
                                </m:e>
                              </m:d>
                            </m:oMath>
                          </a14:m>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-12030.7</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base</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52655219"/>
                      </a:ext>
                    </a:extLst>
                  </a:tr>
                  <a:tr h="0">
                    <a:tc>
                      <a:txBody>
                        <a:bodyPr/>
                        <a:lstStyle/>
                        <a:p>
                          <a:pPr marL="0" marR="0" algn="just">
                            <a:lnSpc>
                              <a:spcPct val="200000"/>
                            </a:lnSpc>
                            <a:spcBef>
                              <a:spcPts val="0"/>
                            </a:spcBef>
                            <a:spcAft>
                              <a:spcPts val="0"/>
                            </a:spcAft>
                          </a:pPr>
                          <a:r>
                            <a:rPr lang="en-US" sz="1600">
                              <a:effectLst/>
                            </a:rPr>
                            <a:t>Algebraic PSC </a:t>
                          </a:r>
                          <a14:m>
                            <m:oMath xmlns:m="http://schemas.openxmlformats.org/officeDocument/2006/math">
                              <m:acc>
                                <m:accPr>
                                  <m:chr m:val="̅"/>
                                  <m:ctrlPr>
                                    <a:rPr lang="en-US" sz="1600" i="1">
                                      <a:effectLst/>
                                      <a:latin typeface="Cambria Math" panose="02040503050406030204" pitchFamily="18" charset="0"/>
                                    </a:rPr>
                                  </m:ctrlPr>
                                </m:accPr>
                                <m:e>
                                  <m:sSub>
                                    <m:sSubPr>
                                      <m:ctrlPr>
                                        <a:rPr lang="en-US" sz="1600" i="1">
                                          <a:effectLst/>
                                          <a:latin typeface="Cambria Math" panose="02040503050406030204" pitchFamily="18" charset="0"/>
                                        </a:rPr>
                                      </m:ctrlPr>
                                    </m:sSub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𝜌</m:t>
                                          </m:r>
                                        </m:e>
                                        <m:sub>
                                          <m:r>
                                            <a:rPr lang="en-US" sz="1600">
                                              <a:effectLst/>
                                              <a:latin typeface="Cambria Math" panose="02040503050406030204" pitchFamily="18" charset="0"/>
                                            </a:rPr>
                                            <m:t>𝑙</m:t>
                                          </m:r>
                                        </m:sub>
                                      </m:sSub>
                                      <m:r>
                                        <a:rPr lang="en-US" sz="1600">
                                          <a:effectLst/>
                                          <a:latin typeface="Cambria Math" panose="02040503050406030204" pitchFamily="18" charset="0"/>
                                        </a:rPr>
                                        <m:t>𝑢</m:t>
                                      </m:r>
                                    </m:e>
                                    <m:sub>
                                      <m:r>
                                        <a:rPr lang="en-US" sz="1600">
                                          <a:effectLst/>
                                          <a:latin typeface="Cambria Math" panose="02040503050406030204" pitchFamily="18" charset="0"/>
                                        </a:rPr>
                                        <m:t>𝑠</m:t>
                                      </m:r>
                                    </m:sub>
                                  </m:sSub>
                                </m:e>
                              </m:acc>
                            </m:oMath>
                          </a14:m>
                          <a:r>
                            <a:rPr lang="en-US" sz="1600">
                              <a:effectLst/>
                            </a:rPr>
                            <a:t>, </a:t>
                          </a:r>
                          <a14:m>
                            <m:oMath xmlns:m="http://schemas.openxmlformats.org/officeDocument/2006/math">
                              <m:acc>
                                <m:accPr>
                                  <m:chr m:val="̅"/>
                                  <m:ctrlPr>
                                    <a:rPr lang="en-US" sz="1600" i="1">
                                      <a:effectLst/>
                                      <a:latin typeface="Cambria Math" panose="02040503050406030204" pitchFamily="18" charset="0"/>
                                    </a:rPr>
                                  </m:ctrlPr>
                                </m:accPr>
                                <m:e>
                                  <m:sSub>
                                    <m:sSubPr>
                                      <m:ctrlPr>
                                        <a:rPr lang="en-US" sz="1600" i="1">
                                          <a:effectLst/>
                                          <a:latin typeface="Cambria Math" panose="02040503050406030204" pitchFamily="18" charset="0"/>
                                        </a:rPr>
                                      </m:ctrlPr>
                                    </m:sSub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𝜌</m:t>
                                          </m:r>
                                        </m:e>
                                        <m:sub>
                                          <m:r>
                                            <a:rPr lang="en-US" sz="1600">
                                              <a:effectLst/>
                                              <a:latin typeface="Cambria Math" panose="02040503050406030204" pitchFamily="18" charset="0"/>
                                            </a:rPr>
                                            <m:t>𝑤</m:t>
                                          </m:r>
                                        </m:sub>
                                      </m:sSub>
                                      <m:r>
                                        <a:rPr lang="en-US" sz="1600">
                                          <a:effectLst/>
                                          <a:latin typeface="Cambria Math" panose="02040503050406030204" pitchFamily="18" charset="0"/>
                                        </a:rPr>
                                        <m:t>𝑢</m:t>
                                      </m:r>
                                    </m:e>
                                    <m:sub>
                                      <m:r>
                                        <a:rPr lang="en-US" sz="1600">
                                          <a:effectLst/>
                                          <a:latin typeface="Cambria Math" panose="02040503050406030204" pitchFamily="18" charset="0"/>
                                        </a:rPr>
                                        <m:t>𝑤</m:t>
                                      </m:r>
                                    </m:sub>
                                  </m:sSub>
                                </m:e>
                              </m:acc>
                            </m:oMath>
                          </a14:m>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-10674.5</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-11.3</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66796246"/>
                      </a:ext>
                    </a:extLst>
                  </a:tr>
                  <a:tr h="0">
                    <a:tc>
                      <a:txBody>
                        <a:bodyPr/>
                        <a:lstStyle/>
                        <a:p>
                          <a:pPr marL="0" marR="0" algn="just">
                            <a:lnSpc>
                              <a:spcPct val="200000"/>
                            </a:lnSpc>
                            <a:spcBef>
                              <a:spcPts val="0"/>
                            </a:spcBef>
                            <a:spcAft>
                              <a:spcPts val="0"/>
                            </a:spcAft>
                          </a:pPr>
                          <a:r>
                            <a:rPr lang="en-US" sz="1600">
                              <a:effectLst/>
                            </a:rPr>
                            <a:t>Differential PSC </a:t>
                          </a:r>
                          <a14:m>
                            <m:oMath xmlns:m="http://schemas.openxmlformats.org/officeDocument/2006/math">
                              <m:acc>
                                <m:accPr>
                                  <m:chr m:val="̅"/>
                                  <m:ctrlPr>
                                    <a:rPr lang="en-US" sz="1600" i="1">
                                      <a:effectLst/>
                                      <a:latin typeface="Cambria Math" panose="02040503050406030204" pitchFamily="18" charset="0"/>
                                    </a:rPr>
                                  </m:ctrlPr>
                                </m:accPr>
                                <m:e>
                                  <m:sSub>
                                    <m:sSubPr>
                                      <m:ctrlPr>
                                        <a:rPr lang="en-US" sz="1600" i="1">
                                          <a:effectLst/>
                                          <a:latin typeface="Cambria Math" panose="02040503050406030204" pitchFamily="18" charset="0"/>
                                        </a:rPr>
                                      </m:ctrlPr>
                                    </m:sSub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𝜌</m:t>
                                          </m:r>
                                        </m:e>
                                        <m:sub>
                                          <m:r>
                                            <a:rPr lang="en-US" sz="1600">
                                              <a:effectLst/>
                                              <a:latin typeface="Cambria Math" panose="02040503050406030204" pitchFamily="18" charset="0"/>
                                            </a:rPr>
                                            <m:t>𝑙</m:t>
                                          </m:r>
                                        </m:sub>
                                      </m:sSub>
                                      <m:r>
                                        <a:rPr lang="en-US" sz="1600">
                                          <a:effectLst/>
                                          <a:latin typeface="Cambria Math" panose="02040503050406030204" pitchFamily="18" charset="0"/>
                                        </a:rPr>
                                        <m:t>𝑢</m:t>
                                      </m:r>
                                    </m:e>
                                    <m:sub>
                                      <m:r>
                                        <a:rPr lang="en-US" sz="1600">
                                          <a:effectLst/>
                                          <a:latin typeface="Cambria Math" panose="02040503050406030204" pitchFamily="18" charset="0"/>
                                        </a:rPr>
                                        <m:t>𝑠</m:t>
                                      </m:r>
                                    </m:sub>
                                  </m:sSub>
                                </m:e>
                              </m:acc>
                            </m:oMath>
                          </a14:m>
                          <a:r>
                            <a:rPr lang="en-US" sz="1600">
                              <a:effectLst/>
                            </a:rPr>
                            <a:t>, </a:t>
                          </a:r>
                          <a14:m>
                            <m:oMath xmlns:m="http://schemas.openxmlformats.org/officeDocument/2006/math">
                              <m:acc>
                                <m:accPr>
                                  <m:chr m:val="̅"/>
                                  <m:ctrlPr>
                                    <a:rPr lang="en-US" sz="1600" i="1">
                                      <a:effectLst/>
                                      <a:latin typeface="Cambria Math" panose="02040503050406030204" pitchFamily="18" charset="0"/>
                                    </a:rPr>
                                  </m:ctrlPr>
                                </m:accPr>
                                <m:e>
                                  <m:sSub>
                                    <m:sSubPr>
                                      <m:ctrlPr>
                                        <a:rPr lang="en-US" sz="1600" i="1">
                                          <a:effectLst/>
                                          <a:latin typeface="Cambria Math" panose="02040503050406030204" pitchFamily="18" charset="0"/>
                                        </a:rPr>
                                      </m:ctrlPr>
                                    </m:sSubPr>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𝜌</m:t>
                                          </m:r>
                                        </m:e>
                                        <m:sub>
                                          <m:r>
                                            <a:rPr lang="en-US" sz="1600">
                                              <a:effectLst/>
                                              <a:latin typeface="Cambria Math" panose="02040503050406030204" pitchFamily="18" charset="0"/>
                                            </a:rPr>
                                            <m:t>𝑤</m:t>
                                          </m:r>
                                        </m:sub>
                                      </m:sSub>
                                      <m:r>
                                        <a:rPr lang="en-US" sz="1600">
                                          <a:effectLst/>
                                          <a:latin typeface="Cambria Math" panose="02040503050406030204" pitchFamily="18" charset="0"/>
                                        </a:rPr>
                                        <m:t>𝑢</m:t>
                                      </m:r>
                                    </m:e>
                                    <m:sub>
                                      <m:r>
                                        <a:rPr lang="en-US" sz="1600">
                                          <a:effectLst/>
                                          <a:latin typeface="Cambria Math" panose="02040503050406030204" pitchFamily="18" charset="0"/>
                                        </a:rPr>
                                        <m:t>𝑤</m:t>
                                      </m:r>
                                    </m:sub>
                                  </m:sSub>
                                </m:e>
                              </m:acc>
                            </m:oMath>
                          </a14:m>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-10934.2</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dirty="0">
                              <a:effectLst/>
                            </a:rPr>
                            <a:t>-9.1</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3450611"/>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40036328"/>
                  </p:ext>
                </p:extLst>
              </p:nvPr>
            </p:nvGraphicFramePr>
            <p:xfrm>
              <a:off x="6363998" y="2529576"/>
              <a:ext cx="5330826" cy="3342136"/>
            </p:xfrm>
            <a:graphic>
              <a:graphicData uri="http://schemas.openxmlformats.org/drawingml/2006/table">
                <a:tbl>
                  <a:tblPr firstRow="1" firstCol="1" bandRow="1">
                    <a:tableStyleId>{21E4AEA4-8DFA-4A89-87EB-49C32662AFE0}</a:tableStyleId>
                  </a:tblPr>
                  <a:tblGrid>
                    <a:gridCol w="3592132">
                      <a:extLst>
                        <a:ext uri="{9D8B030D-6E8A-4147-A177-3AD203B41FA5}">
                          <a16:colId xmlns:a16="http://schemas.microsoft.com/office/drawing/2014/main" val="3568759727"/>
                        </a:ext>
                      </a:extLst>
                    </a:gridCol>
                    <a:gridCol w="926148">
                      <a:extLst>
                        <a:ext uri="{9D8B030D-6E8A-4147-A177-3AD203B41FA5}">
                          <a16:colId xmlns:a16="http://schemas.microsoft.com/office/drawing/2014/main" val="666886843"/>
                        </a:ext>
                      </a:extLst>
                    </a:gridCol>
                    <a:gridCol w="812546">
                      <a:extLst>
                        <a:ext uri="{9D8B030D-6E8A-4147-A177-3AD203B41FA5}">
                          <a16:colId xmlns:a16="http://schemas.microsoft.com/office/drawing/2014/main" val="231482972"/>
                        </a:ext>
                      </a:extLst>
                    </a:gridCol>
                  </a:tblGrid>
                  <a:tr h="417767">
                    <a:tc>
                      <a:txBody>
                        <a:bodyPr/>
                        <a:lstStyle/>
                        <a:p>
                          <a:pPr marL="0" marR="0" algn="just">
                            <a:lnSpc>
                              <a:spcPct val="200000"/>
                            </a:lnSpc>
                            <a:spcBef>
                              <a:spcPts val="0"/>
                            </a:spcBef>
                            <a:spcAft>
                              <a:spcPts val="0"/>
                            </a:spcAft>
                          </a:pPr>
                          <a:r>
                            <a:rPr lang="en-US" sz="1600" u="sng" dirty="0">
                              <a:effectLst/>
                            </a:rPr>
                            <a:t>Model</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u="sng" dirty="0">
                              <a:effectLst/>
                              <a:latin typeface="Cambria Math" panose="02040503050406030204" pitchFamily="18" charset="0"/>
                              <a:ea typeface="Cambria Math" panose="02040503050406030204" pitchFamily="18" charset="0"/>
                              <a:sym typeface="Symbol" panose="05050102010706020507" pitchFamily="18" charset="2"/>
                            </a:rPr>
                            <a:t></a:t>
                          </a:r>
                          <a:r>
                            <a:rPr lang="en-US" sz="1600" i="1" u="sng" dirty="0">
                              <a:effectLst/>
                              <a:latin typeface="Cambria Math" panose="02040503050406030204" pitchFamily="18" charset="0"/>
                              <a:ea typeface="Cambria Math" panose="02040503050406030204" pitchFamily="18" charset="0"/>
                            </a:rPr>
                            <a:t>p</a:t>
                          </a:r>
                          <a:r>
                            <a:rPr lang="en-US" sz="1600" u="sng" dirty="0">
                              <a:effectLst/>
                              <a:latin typeface="Cambria Math" panose="02040503050406030204" pitchFamily="18" charset="0"/>
                              <a:ea typeface="Cambria Math" panose="02040503050406030204" pitchFamily="18" charset="0"/>
                            </a:rPr>
                            <a:t> </a:t>
                          </a:r>
                          <a:r>
                            <a:rPr lang="en-US" sz="1600" u="sng" dirty="0">
                              <a:effectLst/>
                            </a:rPr>
                            <a:t>[Pa]</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u="sng" dirty="0">
                              <a:effectLst/>
                            </a:rPr>
                            <a:t>% Error</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2986958"/>
                      </a:ext>
                    </a:extLst>
                  </a:tr>
                  <a:tr h="417767">
                    <a:tc>
                      <a:txBody>
                        <a:bodyPr/>
                        <a:lstStyle/>
                        <a:p>
                          <a:pPr marL="0" marR="0" algn="just">
                            <a:lnSpc>
                              <a:spcPct val="200000"/>
                            </a:lnSpc>
                            <a:spcBef>
                              <a:spcPts val="0"/>
                            </a:spcBef>
                            <a:spcAft>
                              <a:spcPts val="0"/>
                            </a:spcAft>
                          </a:pPr>
                          <a:r>
                            <a:rPr lang="en-US" sz="1600" dirty="0">
                              <a:effectLst/>
                            </a:rPr>
                            <a:t>DI Exact</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-8221.7</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-31.7</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77763143"/>
                      </a:ext>
                    </a:extLst>
                  </a:tr>
                  <a:tr h="417767">
                    <a:tc>
                      <a:txBody>
                        <a:bodyPr/>
                        <a:lstStyle/>
                        <a:p>
                          <a:pPr marL="0" marR="0" algn="just">
                            <a:lnSpc>
                              <a:spcPct val="200000"/>
                            </a:lnSpc>
                            <a:spcBef>
                              <a:spcPts val="0"/>
                            </a:spcBef>
                            <a:spcAft>
                              <a:spcPts val="0"/>
                            </a:spcAft>
                          </a:pPr>
                          <a:r>
                            <a:rPr lang="en-US" sz="1600" dirty="0" err="1">
                              <a:effectLst/>
                            </a:rPr>
                            <a:t>Konstandopoulos</a:t>
                          </a:r>
                          <a:r>
                            <a:rPr lang="en-US" sz="1600" dirty="0">
                              <a:effectLst/>
                            </a:rPr>
                            <a:t> et al. Single Equation</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-8296.7</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-31.0</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5715737"/>
                      </a:ext>
                    </a:extLst>
                  </a:tr>
                  <a:tr h="417767">
                    <a:tc>
                      <a:txBody>
                        <a:bodyPr/>
                        <a:lstStyle/>
                        <a:p>
                          <a:endParaRPr lang="en-US"/>
                        </a:p>
                      </a:txBody>
                      <a:tcPr marL="68580" marR="68580" marT="0" marB="0">
                        <a:blipFill>
                          <a:blip r:embed="rId2"/>
                          <a:stretch>
                            <a:fillRect l="-169" t="-300000" r="-49153" b="-427536"/>
                          </a:stretch>
                        </a:blipFill>
                      </a:tcPr>
                    </a:tc>
                    <a:tc>
                      <a:txBody>
                        <a:bodyPr/>
                        <a:lstStyle/>
                        <a:p>
                          <a:pPr marL="0" marR="0" algn="ctr">
                            <a:lnSpc>
                              <a:spcPct val="200000"/>
                            </a:lnSpc>
                            <a:spcBef>
                              <a:spcPts val="0"/>
                            </a:spcBef>
                            <a:spcAft>
                              <a:spcPts val="0"/>
                            </a:spcAft>
                          </a:pPr>
                          <a:r>
                            <a:rPr lang="en-US" sz="1600">
                              <a:effectLst/>
                            </a:rPr>
                            <a:t>-8034.1</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-33.2</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2495488"/>
                      </a:ext>
                    </a:extLst>
                  </a:tr>
                  <a:tr h="417767">
                    <a:tc>
                      <a:txBody>
                        <a:bodyPr/>
                        <a:lstStyle/>
                        <a:p>
                          <a:endParaRPr lang="en-US"/>
                        </a:p>
                      </a:txBody>
                      <a:tcPr marL="68580" marR="68580" marT="0" marB="0">
                        <a:blipFill>
                          <a:blip r:embed="rId2"/>
                          <a:stretch>
                            <a:fillRect l="-169" t="-400000" r="-49153" b="-327536"/>
                          </a:stretch>
                        </a:blipFill>
                      </a:tcPr>
                    </a:tc>
                    <a:tc>
                      <a:txBody>
                        <a:bodyPr/>
                        <a:lstStyle/>
                        <a:p>
                          <a:pPr marL="0" marR="0" algn="ctr">
                            <a:lnSpc>
                              <a:spcPct val="200000"/>
                            </a:lnSpc>
                            <a:spcBef>
                              <a:spcPts val="0"/>
                            </a:spcBef>
                            <a:spcAft>
                              <a:spcPts val="0"/>
                            </a:spcAft>
                          </a:pPr>
                          <a:r>
                            <a:rPr lang="en-US" sz="1600">
                              <a:effectLst/>
                            </a:rPr>
                            <a:t>-8025.1</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-33.3</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44975640"/>
                      </a:ext>
                    </a:extLst>
                  </a:tr>
                  <a:tr h="417767">
                    <a:tc>
                      <a:txBody>
                        <a:bodyPr/>
                        <a:lstStyle/>
                        <a:p>
                          <a:endParaRPr lang="en-US"/>
                        </a:p>
                      </a:txBody>
                      <a:tcPr marL="68580" marR="68580" marT="0" marB="0">
                        <a:blipFill>
                          <a:blip r:embed="rId2"/>
                          <a:stretch>
                            <a:fillRect l="-169" t="-500000" r="-49153" b="-227536"/>
                          </a:stretch>
                        </a:blipFill>
                      </a:tcPr>
                    </a:tc>
                    <a:tc>
                      <a:txBody>
                        <a:bodyPr/>
                        <a:lstStyle/>
                        <a:p>
                          <a:pPr marL="0" marR="0" algn="ctr">
                            <a:lnSpc>
                              <a:spcPct val="200000"/>
                            </a:lnSpc>
                            <a:spcBef>
                              <a:spcPts val="0"/>
                            </a:spcBef>
                            <a:spcAft>
                              <a:spcPts val="0"/>
                            </a:spcAft>
                          </a:pPr>
                          <a:r>
                            <a:rPr lang="en-US" sz="1600">
                              <a:effectLst/>
                            </a:rPr>
                            <a:t>-12030.7</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base</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52655219"/>
                      </a:ext>
                    </a:extLst>
                  </a:tr>
                  <a:tr h="417767">
                    <a:tc>
                      <a:txBody>
                        <a:bodyPr/>
                        <a:lstStyle/>
                        <a:p>
                          <a:endParaRPr lang="en-US"/>
                        </a:p>
                      </a:txBody>
                      <a:tcPr marL="68580" marR="68580" marT="0" marB="0">
                        <a:blipFill>
                          <a:blip r:embed="rId2"/>
                          <a:stretch>
                            <a:fillRect l="-169" t="-608824" r="-49153" b="-130882"/>
                          </a:stretch>
                        </a:blipFill>
                      </a:tcPr>
                    </a:tc>
                    <a:tc>
                      <a:txBody>
                        <a:bodyPr/>
                        <a:lstStyle/>
                        <a:p>
                          <a:pPr marL="0" marR="0" algn="ctr">
                            <a:lnSpc>
                              <a:spcPct val="200000"/>
                            </a:lnSpc>
                            <a:spcBef>
                              <a:spcPts val="0"/>
                            </a:spcBef>
                            <a:spcAft>
                              <a:spcPts val="0"/>
                            </a:spcAft>
                          </a:pPr>
                          <a:r>
                            <a:rPr lang="en-US" sz="1600">
                              <a:effectLst/>
                            </a:rPr>
                            <a:t>-10674.5</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a:effectLst/>
                            </a:rPr>
                            <a:t>-11.3</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66796246"/>
                      </a:ext>
                    </a:extLst>
                  </a:tr>
                  <a:tr h="417767">
                    <a:tc>
                      <a:txBody>
                        <a:bodyPr/>
                        <a:lstStyle/>
                        <a:p>
                          <a:endParaRPr lang="en-US"/>
                        </a:p>
                      </a:txBody>
                      <a:tcPr marL="68580" marR="68580" marT="0" marB="0">
                        <a:blipFill>
                          <a:blip r:embed="rId2"/>
                          <a:stretch>
                            <a:fillRect l="-169" t="-698551" r="-49153" b="-28986"/>
                          </a:stretch>
                        </a:blipFill>
                      </a:tcPr>
                    </a:tc>
                    <a:tc>
                      <a:txBody>
                        <a:bodyPr/>
                        <a:lstStyle/>
                        <a:p>
                          <a:pPr marL="0" marR="0" algn="ctr">
                            <a:lnSpc>
                              <a:spcPct val="200000"/>
                            </a:lnSpc>
                            <a:spcBef>
                              <a:spcPts val="0"/>
                            </a:spcBef>
                            <a:spcAft>
                              <a:spcPts val="0"/>
                            </a:spcAft>
                          </a:pPr>
                          <a:r>
                            <a:rPr lang="en-US" sz="1600">
                              <a:effectLst/>
                            </a:rPr>
                            <a:t>-10934.2</a:t>
                          </a:r>
                          <a:endParaRPr lang="en-US" sz="160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600" dirty="0">
                              <a:effectLst/>
                            </a:rPr>
                            <a:t>-9.1</a:t>
                          </a:r>
                          <a:endParaRPr lang="en-US" sz="1600" dirty="0">
                            <a:effectLst/>
                            <a:latin typeface="Helvetica"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3450611"/>
                      </a:ext>
                    </a:extLst>
                  </a:tr>
                </a:tbl>
              </a:graphicData>
            </a:graphic>
          </p:graphicFrame>
        </mc:Fallback>
      </mc:AlternateContent>
      <p:sp>
        <p:nvSpPr>
          <p:cNvPr id="9" name="Rectangle 8"/>
          <p:cNvSpPr/>
          <p:nvPr/>
        </p:nvSpPr>
        <p:spPr>
          <a:xfrm>
            <a:off x="6303647" y="1734304"/>
            <a:ext cx="5451528" cy="830997"/>
          </a:xfrm>
          <a:prstGeom prst="rect">
            <a:avLst/>
          </a:prstGeom>
        </p:spPr>
        <p:txBody>
          <a:bodyPr wrap="square">
            <a:spAutoFit/>
          </a:bodyPr>
          <a:lstStyle/>
          <a:p>
            <a:pPr algn="ctr"/>
            <a:r>
              <a:rPr lang="en-US" sz="1600" dirty="0">
                <a:latin typeface="Calibri" panose="020F0502020204030204" pitchFamily="34" charset="0"/>
                <a:ea typeface="Times New Roman" panose="02020603050405020304" pitchFamily="18" charset="0"/>
              </a:rPr>
              <a:t>Comparison of dynamically incompressible and compressible models for 5 gm/L soot simulations with an artificial temperature profile for a low cell density PF</a:t>
            </a:r>
            <a:endParaRPr lang="en-US" dirty="0">
              <a:effectLst/>
              <a:latin typeface="Calibri" panose="020F0502020204030204" pitchFamily="34" charset="0"/>
              <a:ea typeface="Times New Roman" panose="02020603050405020304" pitchFamily="18" charset="0"/>
            </a:endParaRPr>
          </a:p>
        </p:txBody>
      </p:sp>
      <p:sp>
        <p:nvSpPr>
          <p:cNvPr id="10" name="TextBox 9">
            <a:extLst>
              <a:ext uri="{FF2B5EF4-FFF2-40B4-BE49-F238E27FC236}">
                <a16:creationId xmlns:a16="http://schemas.microsoft.com/office/drawing/2014/main" id="{2BF457FF-87AA-4313-989D-9729E8ECCE17}"/>
              </a:ext>
            </a:extLst>
          </p:cNvPr>
          <p:cNvSpPr txBox="1"/>
          <p:nvPr/>
        </p:nvSpPr>
        <p:spPr>
          <a:xfrm>
            <a:off x="3774440" y="191586"/>
            <a:ext cx="4452805" cy="738664"/>
          </a:xfrm>
          <a:prstGeom prst="rect">
            <a:avLst/>
          </a:prstGeom>
          <a:noFill/>
        </p:spPr>
        <p:txBody>
          <a:bodyPr wrap="square" rtlCol="0">
            <a:spAutoFit/>
          </a:bodyPr>
          <a:lstStyle/>
          <a:p>
            <a:r>
              <a:rPr lang="en-US" sz="1400" i="1" dirty="0">
                <a:solidFill>
                  <a:srgbClr val="FF0000"/>
                </a:solidFill>
              </a:rPr>
              <a:t>Table font is large enough to read clearly; again, goal is to present material and not read off the screen; hence, less is more. The table and caption are center aligned.</a:t>
            </a:r>
          </a:p>
        </p:txBody>
      </p:sp>
      <p:sp>
        <p:nvSpPr>
          <p:cNvPr id="11" name="TextBox 10">
            <a:extLst>
              <a:ext uri="{FF2B5EF4-FFF2-40B4-BE49-F238E27FC236}">
                <a16:creationId xmlns:a16="http://schemas.microsoft.com/office/drawing/2014/main" id="{8D8DA059-F74F-4430-BBEB-93A7C9683ED8}"/>
              </a:ext>
            </a:extLst>
          </p:cNvPr>
          <p:cNvSpPr txBox="1"/>
          <p:nvPr/>
        </p:nvSpPr>
        <p:spPr>
          <a:xfrm>
            <a:off x="11894850" y="1799331"/>
            <a:ext cx="1762095" cy="2246769"/>
          </a:xfrm>
          <a:prstGeom prst="rect">
            <a:avLst/>
          </a:prstGeom>
          <a:noFill/>
        </p:spPr>
        <p:txBody>
          <a:bodyPr wrap="square" rtlCol="0">
            <a:spAutoFit/>
          </a:bodyPr>
          <a:lstStyle/>
          <a:p>
            <a:r>
              <a:rPr lang="en-US" sz="1400" i="1" dirty="0">
                <a:solidFill>
                  <a:srgbClr val="FF0000"/>
                </a:solidFill>
              </a:rPr>
              <a:t>Variables on the previous slide were provided in the “Cambria Math” font style; therefore, I changed this </a:t>
            </a:r>
            <a:r>
              <a:rPr lang="en-US" sz="1400" i="1" dirty="0">
                <a:solidFill>
                  <a:srgbClr val="FF0000"/>
                </a:solidFill>
                <a:latin typeface="Cambria Math" panose="02040503050406030204" pitchFamily="18" charset="0"/>
                <a:ea typeface="Cambria Math" panose="02040503050406030204" pitchFamily="18" charset="0"/>
                <a:sym typeface="Symbol" panose="05050102010706020507" pitchFamily="18" charset="2"/>
              </a:rPr>
              <a:t>p </a:t>
            </a:r>
            <a:r>
              <a:rPr lang="en-US" sz="1400" i="1" dirty="0">
                <a:solidFill>
                  <a:srgbClr val="FF0000"/>
                </a:solidFill>
                <a:sym typeface="Symbol" panose="05050102010706020507" pitchFamily="18" charset="2"/>
              </a:rPr>
              <a:t>variable to be in the same font style providing uniformity to the material</a:t>
            </a:r>
            <a:endParaRPr lang="en-US" sz="1400" i="1" dirty="0">
              <a:solidFill>
                <a:srgbClr val="FF0000"/>
              </a:solidFill>
            </a:endParaRPr>
          </a:p>
        </p:txBody>
      </p:sp>
      <p:cxnSp>
        <p:nvCxnSpPr>
          <p:cNvPr id="12" name="Straight Arrow Connector 11">
            <a:extLst>
              <a:ext uri="{FF2B5EF4-FFF2-40B4-BE49-F238E27FC236}">
                <a16:creationId xmlns:a16="http://schemas.microsoft.com/office/drawing/2014/main" id="{06780AEB-E3CD-4F12-BEA1-51876FB93F99}"/>
              </a:ext>
            </a:extLst>
          </p:cNvPr>
          <p:cNvCxnSpPr>
            <a:cxnSpLocks/>
          </p:cNvCxnSpPr>
          <p:nvPr/>
        </p:nvCxnSpPr>
        <p:spPr>
          <a:xfrm flipH="1">
            <a:off x="10320073" y="1998001"/>
            <a:ext cx="1514426" cy="7302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D762971-6B3B-4C04-968B-7C6B115D5D36}"/>
              </a:ext>
            </a:extLst>
          </p:cNvPr>
          <p:cNvSpPr txBox="1"/>
          <p:nvPr/>
        </p:nvSpPr>
        <p:spPr>
          <a:xfrm>
            <a:off x="12180599" y="4625984"/>
            <a:ext cx="1762095" cy="1815882"/>
          </a:xfrm>
          <a:prstGeom prst="rect">
            <a:avLst/>
          </a:prstGeom>
          <a:noFill/>
        </p:spPr>
        <p:txBody>
          <a:bodyPr wrap="square" rtlCol="0">
            <a:spAutoFit/>
          </a:bodyPr>
          <a:lstStyle/>
          <a:p>
            <a:r>
              <a:rPr lang="en-US" sz="1400" i="1" dirty="0">
                <a:solidFill>
                  <a:srgbClr val="FF0000"/>
                </a:solidFill>
              </a:rPr>
              <a:t>Notice that the number of decimal places for all numbers is the same and the “0” is also indicated for one of the numbers to ensure uniformity</a:t>
            </a:r>
          </a:p>
        </p:txBody>
      </p:sp>
      <p:cxnSp>
        <p:nvCxnSpPr>
          <p:cNvPr id="18" name="Straight Arrow Connector 17">
            <a:extLst>
              <a:ext uri="{FF2B5EF4-FFF2-40B4-BE49-F238E27FC236}">
                <a16:creationId xmlns:a16="http://schemas.microsoft.com/office/drawing/2014/main" id="{93A61E26-A26B-492B-9DA4-023B44E5AF94}"/>
              </a:ext>
            </a:extLst>
          </p:cNvPr>
          <p:cNvCxnSpPr>
            <a:cxnSpLocks/>
            <a:stCxn id="17" idx="1"/>
          </p:cNvCxnSpPr>
          <p:nvPr/>
        </p:nvCxnSpPr>
        <p:spPr>
          <a:xfrm flipH="1">
            <a:off x="11493233" y="5533925"/>
            <a:ext cx="687366" cy="2044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537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Transient Pressure Drop Experiments</a:t>
            </a:r>
            <a:endParaRPr lang="en-US" dirty="0"/>
          </a:p>
        </p:txBody>
      </p:sp>
      <p:sp>
        <p:nvSpPr>
          <p:cNvPr id="8" name="Content Placeholder 7"/>
          <p:cNvSpPr>
            <a:spLocks noGrp="1"/>
          </p:cNvSpPr>
          <p:nvPr>
            <p:ph sz="half" idx="1"/>
          </p:nvPr>
        </p:nvSpPr>
        <p:spPr/>
        <p:txBody>
          <a:bodyPr>
            <a:normAutofit/>
          </a:bodyPr>
          <a:lstStyle/>
          <a:p>
            <a:r>
              <a:rPr lang="en-US" sz="3200" dirty="0"/>
              <a:t>Soot calibrated to compressible flow model</a:t>
            </a:r>
          </a:p>
        </p:txBody>
      </p:sp>
      <p:sp>
        <p:nvSpPr>
          <p:cNvPr id="9" name="Content Placeholder 8"/>
          <p:cNvSpPr>
            <a:spLocks noGrp="1"/>
          </p:cNvSpPr>
          <p:nvPr>
            <p:ph sz="half" idx="2"/>
          </p:nvPr>
        </p:nvSpPr>
        <p:spPr>
          <a:xfrm>
            <a:off x="6172199" y="1920240"/>
            <a:ext cx="5762625" cy="4351338"/>
          </a:xfrm>
        </p:spPr>
        <p:txBody>
          <a:bodyPr>
            <a:normAutofit/>
          </a:bodyPr>
          <a:lstStyle/>
          <a:p>
            <a:r>
              <a:rPr lang="en-US" sz="3200" dirty="0"/>
              <a:t>PSC model: more accurate permeability &amp; results</a:t>
            </a:r>
          </a:p>
        </p:txBody>
      </p:sp>
      <p:sp>
        <p:nvSpPr>
          <p:cNvPr id="4" name="Date Placeholder 3"/>
          <p:cNvSpPr>
            <a:spLocks noGrp="1"/>
          </p:cNvSpPr>
          <p:nvPr>
            <p:ph type="dt" sz="half" idx="10"/>
          </p:nvPr>
        </p:nvSpPr>
        <p:spPr>
          <a:xfrm>
            <a:off x="838199" y="6426200"/>
            <a:ext cx="4391026" cy="365125"/>
          </a:xfrm>
        </p:spPr>
        <p:txBody>
          <a:bodyPr/>
          <a:lstStyle/>
          <a:p>
            <a:r>
              <a:rPr lang="en-US" dirty="0" err="1"/>
              <a:t>dois</a:t>
            </a:r>
            <a:r>
              <a:rPr lang="en-US" dirty="0"/>
              <a:t>: 10.4271/2018-01-0952; 10.1016/j.apenergy.2016.08.051</a:t>
            </a:r>
          </a:p>
        </p:txBody>
      </p:sp>
      <p:sp>
        <p:nvSpPr>
          <p:cNvPr id="5" name="Footer Placeholder 4"/>
          <p:cNvSpPr>
            <a:spLocks noGrp="1"/>
          </p:cNvSpPr>
          <p:nvPr>
            <p:ph type="ftr" sz="quarter" idx="3"/>
          </p:nvPr>
        </p:nvSpPr>
        <p:spPr/>
        <p:txBody>
          <a:bodyPr/>
          <a:lstStyle/>
          <a:p>
            <a:r>
              <a:rPr lang="en-US" dirty="0"/>
              <a:t>IMECE 20XX-XXXXX</a:t>
            </a:r>
          </a:p>
        </p:txBody>
      </p:sp>
      <p:sp>
        <p:nvSpPr>
          <p:cNvPr id="6" name="Slide Number Placeholder 5"/>
          <p:cNvSpPr>
            <a:spLocks noGrp="1"/>
          </p:cNvSpPr>
          <p:nvPr>
            <p:ph type="sldNum" sz="quarter" idx="4"/>
          </p:nvPr>
        </p:nvSpPr>
        <p:spPr/>
        <p:txBody>
          <a:bodyPr/>
          <a:lstStyle/>
          <a:p>
            <a:fld id="{F59123D3-69F4-4D05-B5AE-00585108F363}" type="slidenum">
              <a:rPr lang="en-US" smtClean="0"/>
              <a:pPr/>
              <a:t>11</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25" y="2920913"/>
            <a:ext cx="3675628" cy="338328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14" y="2920913"/>
            <a:ext cx="3888658" cy="3383280"/>
          </a:xfrm>
          <a:prstGeom prst="rect">
            <a:avLst/>
          </a:prstGeom>
        </p:spPr>
      </p:pic>
      <p:sp>
        <p:nvSpPr>
          <p:cNvPr id="19" name="Rectangle 18"/>
          <p:cNvSpPr/>
          <p:nvPr/>
        </p:nvSpPr>
        <p:spPr>
          <a:xfrm>
            <a:off x="5257084" y="3212170"/>
            <a:ext cx="1830229" cy="2800767"/>
          </a:xfrm>
          <a:prstGeom prst="rect">
            <a:avLst/>
          </a:prstGeom>
        </p:spPr>
        <p:txBody>
          <a:bodyPr wrap="square">
            <a:spAutoFit/>
          </a:bodyPr>
          <a:lstStyle/>
          <a:p>
            <a:pPr algn="ctr"/>
            <a:r>
              <a:rPr lang="en-US" sz="1600" dirty="0">
                <a:latin typeface="Calibri" panose="020F0502020204030204" pitchFamily="34" charset="0"/>
                <a:ea typeface="Times New Roman" panose="02020603050405020304" pitchFamily="18" charset="0"/>
              </a:rPr>
              <a:t>(a) Transient pressure drop data of Zhang et al. (Case 4 original) simulated using the compressible, DI algebraic, and PSC algebraic models and (b) variance in wall temperature data with time</a:t>
            </a:r>
            <a:endParaRPr lang="en-US" dirty="0">
              <a:effectLst/>
              <a:latin typeface="Calibri" panose="020F0502020204030204" pitchFamily="34" charset="0"/>
              <a:ea typeface="Times New Roman" panose="02020603050405020304" pitchFamily="18" charset="0"/>
            </a:endParaRPr>
          </a:p>
        </p:txBody>
      </p:sp>
      <p:sp>
        <p:nvSpPr>
          <p:cNvPr id="20" name="TextBox 19">
            <a:extLst>
              <a:ext uri="{FF2B5EF4-FFF2-40B4-BE49-F238E27FC236}">
                <a16:creationId xmlns:a16="http://schemas.microsoft.com/office/drawing/2014/main" id="{2BF457FF-87AA-4313-989D-9729E8ECCE17}"/>
              </a:ext>
            </a:extLst>
          </p:cNvPr>
          <p:cNvSpPr txBox="1"/>
          <p:nvPr/>
        </p:nvSpPr>
        <p:spPr>
          <a:xfrm>
            <a:off x="4622799" y="99824"/>
            <a:ext cx="3264535" cy="738664"/>
          </a:xfrm>
          <a:prstGeom prst="rect">
            <a:avLst/>
          </a:prstGeom>
          <a:noFill/>
        </p:spPr>
        <p:txBody>
          <a:bodyPr wrap="square" rtlCol="0">
            <a:spAutoFit/>
          </a:bodyPr>
          <a:lstStyle/>
          <a:p>
            <a:r>
              <a:rPr lang="en-US" sz="1400" i="1" dirty="0">
                <a:solidFill>
                  <a:srgbClr val="FF0000"/>
                </a:solidFill>
              </a:rPr>
              <a:t>Two column slides can help illustrate multiple graphs and parallel/complimentary results</a:t>
            </a:r>
          </a:p>
        </p:txBody>
      </p:sp>
      <p:sp>
        <p:nvSpPr>
          <p:cNvPr id="12" name="TextBox 11">
            <a:extLst>
              <a:ext uri="{FF2B5EF4-FFF2-40B4-BE49-F238E27FC236}">
                <a16:creationId xmlns:a16="http://schemas.microsoft.com/office/drawing/2014/main" id="{803DADDD-8736-4D85-ADC1-181168793ED3}"/>
              </a:ext>
            </a:extLst>
          </p:cNvPr>
          <p:cNvSpPr txBox="1"/>
          <p:nvPr/>
        </p:nvSpPr>
        <p:spPr>
          <a:xfrm>
            <a:off x="7098427" y="6379599"/>
            <a:ext cx="4158086" cy="738664"/>
          </a:xfrm>
          <a:prstGeom prst="rect">
            <a:avLst/>
          </a:prstGeom>
          <a:noFill/>
        </p:spPr>
        <p:txBody>
          <a:bodyPr wrap="square" rtlCol="0">
            <a:spAutoFit/>
          </a:bodyPr>
          <a:lstStyle/>
          <a:p>
            <a:r>
              <a:rPr lang="en-US" sz="1400" i="1" dirty="0">
                <a:solidFill>
                  <a:srgbClr val="FF0000"/>
                </a:solidFill>
              </a:rPr>
              <a:t>Multiple figures are presented here, but only one caption used that covers both figures. Could use two captions, but both should be the same size font.</a:t>
            </a:r>
          </a:p>
        </p:txBody>
      </p:sp>
      <p:cxnSp>
        <p:nvCxnSpPr>
          <p:cNvPr id="13" name="Straight Arrow Connector 12">
            <a:extLst>
              <a:ext uri="{FF2B5EF4-FFF2-40B4-BE49-F238E27FC236}">
                <a16:creationId xmlns:a16="http://schemas.microsoft.com/office/drawing/2014/main" id="{76FEAC79-1BC7-434B-B8E2-9076E6E9010B}"/>
              </a:ext>
            </a:extLst>
          </p:cNvPr>
          <p:cNvCxnSpPr>
            <a:cxnSpLocks/>
          </p:cNvCxnSpPr>
          <p:nvPr/>
        </p:nvCxnSpPr>
        <p:spPr>
          <a:xfrm flipH="1" flipV="1">
            <a:off x="6765125" y="5980452"/>
            <a:ext cx="333302" cy="4457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F75473-E1B7-431E-873C-019611C537B8}"/>
              </a:ext>
            </a:extLst>
          </p:cNvPr>
          <p:cNvCxnSpPr>
            <a:cxnSpLocks/>
          </p:cNvCxnSpPr>
          <p:nvPr/>
        </p:nvCxnSpPr>
        <p:spPr>
          <a:xfrm flipH="1">
            <a:off x="11012987" y="1743712"/>
            <a:ext cx="493212" cy="3977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F9DC07-7BAB-4CE0-B5FA-8AFD223297D3}"/>
              </a:ext>
            </a:extLst>
          </p:cNvPr>
          <p:cNvSpPr txBox="1"/>
          <p:nvPr/>
        </p:nvSpPr>
        <p:spPr>
          <a:xfrm>
            <a:off x="10308987" y="990832"/>
            <a:ext cx="4158086" cy="738664"/>
          </a:xfrm>
          <a:prstGeom prst="rect">
            <a:avLst/>
          </a:prstGeom>
          <a:noFill/>
        </p:spPr>
        <p:txBody>
          <a:bodyPr wrap="square" rtlCol="0">
            <a:spAutoFit/>
          </a:bodyPr>
          <a:lstStyle/>
          <a:p>
            <a:r>
              <a:rPr lang="en-US" sz="1400" i="1" dirty="0">
                <a:solidFill>
                  <a:srgbClr val="FF0000"/>
                </a:solidFill>
              </a:rPr>
              <a:t>I reduced the font size by one so that the graphs are a little bigger. Ideally, one should be able to read both the text and graphs from the back of the room.</a:t>
            </a:r>
          </a:p>
        </p:txBody>
      </p:sp>
    </p:spTree>
    <p:extLst>
      <p:ext uri="{BB962C8B-B14F-4D97-AF65-F5344CB8AC3E}">
        <p14:creationId xmlns:p14="http://schemas.microsoft.com/office/powerpoint/2010/main" val="3031451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DBBD-5A21-4835-87CE-44998918430C}"/>
              </a:ext>
            </a:extLst>
          </p:cNvPr>
          <p:cNvSpPr>
            <a:spLocks noGrp="1"/>
          </p:cNvSpPr>
          <p:nvPr>
            <p:ph type="title"/>
          </p:nvPr>
        </p:nvSpPr>
        <p:spPr/>
        <p:txBody>
          <a:bodyPr/>
          <a:lstStyle/>
          <a:p>
            <a:r>
              <a:rPr lang="en-US" dirty="0"/>
              <a:t>Cylinder Pressure: Injection Sweep</a:t>
            </a:r>
          </a:p>
        </p:txBody>
      </p:sp>
      <p:sp>
        <p:nvSpPr>
          <p:cNvPr id="18" name="Content Placeholder 17">
            <a:extLst>
              <a:ext uri="{FF2B5EF4-FFF2-40B4-BE49-F238E27FC236}">
                <a16:creationId xmlns:a16="http://schemas.microsoft.com/office/drawing/2014/main" id="{878A3336-BBF1-4B3D-B549-EB50155D72A9}"/>
              </a:ext>
            </a:extLst>
          </p:cNvPr>
          <p:cNvSpPr>
            <a:spLocks noGrp="1"/>
          </p:cNvSpPr>
          <p:nvPr>
            <p:ph idx="1"/>
          </p:nvPr>
        </p:nvSpPr>
        <p:spPr>
          <a:xfrm>
            <a:off x="838200" y="1920240"/>
            <a:ext cx="3312604" cy="4351338"/>
          </a:xfrm>
        </p:spPr>
        <p:txBody>
          <a:bodyPr>
            <a:normAutofit fontScale="92500" lnSpcReduction="20000"/>
          </a:bodyPr>
          <a:lstStyle/>
          <a:p>
            <a:r>
              <a:rPr lang="en-US" dirty="0"/>
              <a:t>Advanced Start of Combustion (SOC)</a:t>
            </a:r>
          </a:p>
          <a:p>
            <a:r>
              <a:rPr lang="en-US" dirty="0"/>
              <a:t>Ignition delay</a:t>
            </a:r>
            <a:r>
              <a:rPr lang="en-US" dirty="0">
                <a:sym typeface="Symbol" panose="05050102010706020507" pitchFamily="18" charset="2"/>
              </a:rPr>
              <a:t></a:t>
            </a:r>
            <a:endParaRPr lang="en-US" dirty="0"/>
          </a:p>
          <a:p>
            <a:r>
              <a:rPr lang="en-US" dirty="0"/>
              <a:t>Knock</a:t>
            </a:r>
            <a:r>
              <a:rPr lang="en-US" dirty="0">
                <a:sym typeface="Symbol" panose="05050102010706020507" pitchFamily="18" charset="2"/>
              </a:rPr>
              <a:t></a:t>
            </a:r>
          </a:p>
          <a:p>
            <a:r>
              <a:rPr lang="en-US" dirty="0">
                <a:sym typeface="Symbol" panose="05050102010706020507" pitchFamily="18" charset="2"/>
              </a:rPr>
              <a:t>Cycle-to-cycle variations</a:t>
            </a:r>
            <a:endParaRPr lang="en-US" dirty="0"/>
          </a:p>
          <a:p>
            <a:r>
              <a:rPr lang="en-US" dirty="0">
                <a:sym typeface="Symbol" panose="05050102010706020507" pitchFamily="18" charset="2"/>
              </a:rPr>
              <a:t>Challenging to maintain load</a:t>
            </a:r>
          </a:p>
          <a:p>
            <a:r>
              <a:rPr lang="en-US" dirty="0"/>
              <a:t>Fuel quantity</a:t>
            </a:r>
            <a:r>
              <a:rPr lang="en-US" dirty="0">
                <a:sym typeface="Symbol" panose="05050102010706020507" pitchFamily="18" charset="2"/>
              </a:rPr>
              <a:t></a:t>
            </a:r>
            <a:endParaRPr lang="en-US" dirty="0"/>
          </a:p>
          <a:p>
            <a:endParaRPr lang="en-US" dirty="0"/>
          </a:p>
        </p:txBody>
      </p:sp>
      <p:sp>
        <p:nvSpPr>
          <p:cNvPr id="5" name="Date Placeholder 4">
            <a:extLst>
              <a:ext uri="{FF2B5EF4-FFF2-40B4-BE49-F238E27FC236}">
                <a16:creationId xmlns:a16="http://schemas.microsoft.com/office/drawing/2014/main" id="{F12C9F27-15A9-49D7-A430-6E596719E6BA}"/>
              </a:ext>
            </a:extLst>
          </p:cNvPr>
          <p:cNvSpPr>
            <a:spLocks noGrp="1"/>
          </p:cNvSpPr>
          <p:nvPr>
            <p:ph type="dt" sz="half" idx="2"/>
          </p:nvPr>
        </p:nvSpPr>
        <p:spPr/>
        <p:txBody>
          <a:bodyPr/>
          <a:lstStyle/>
          <a:p>
            <a:r>
              <a:rPr lang="en-US" dirty="0" err="1"/>
              <a:t>doi</a:t>
            </a:r>
            <a:r>
              <a:rPr lang="en-US" dirty="0"/>
              <a:t>: 10.4271/2018-01-0900</a:t>
            </a:r>
          </a:p>
        </p:txBody>
      </p:sp>
      <p:sp>
        <p:nvSpPr>
          <p:cNvPr id="6" name="Footer Placeholder 5">
            <a:extLst>
              <a:ext uri="{FF2B5EF4-FFF2-40B4-BE49-F238E27FC236}">
                <a16:creationId xmlns:a16="http://schemas.microsoft.com/office/drawing/2014/main" id="{F453358D-4782-42A3-93FC-119E60203E39}"/>
              </a:ext>
            </a:extLst>
          </p:cNvPr>
          <p:cNvSpPr>
            <a:spLocks noGrp="1"/>
          </p:cNvSpPr>
          <p:nvPr>
            <p:ph type="ftr" sz="quarter" idx="3"/>
          </p:nvPr>
        </p:nvSpPr>
        <p:spPr/>
        <p:txBody>
          <a:bodyPr/>
          <a:lstStyle/>
          <a:p>
            <a:r>
              <a:rPr lang="en-US" dirty="0"/>
              <a:t>IMECE 2018-86410</a:t>
            </a:r>
          </a:p>
        </p:txBody>
      </p:sp>
      <p:sp>
        <p:nvSpPr>
          <p:cNvPr id="7" name="Slide Number Placeholder 6">
            <a:extLst>
              <a:ext uri="{FF2B5EF4-FFF2-40B4-BE49-F238E27FC236}">
                <a16:creationId xmlns:a16="http://schemas.microsoft.com/office/drawing/2014/main" id="{71C4A1BF-ED5F-43FA-92F1-BB5CA7D66107}"/>
              </a:ext>
            </a:extLst>
          </p:cNvPr>
          <p:cNvSpPr>
            <a:spLocks noGrp="1"/>
          </p:cNvSpPr>
          <p:nvPr>
            <p:ph type="sldNum" sz="quarter" idx="4"/>
          </p:nvPr>
        </p:nvSpPr>
        <p:spPr/>
        <p:txBody>
          <a:bodyPr/>
          <a:lstStyle/>
          <a:p>
            <a:fld id="{F59123D3-69F4-4D05-B5AE-00585108F363}" type="slidenum">
              <a:rPr lang="en-US" smtClean="0"/>
              <a:pPr/>
              <a:t>12</a:t>
            </a:fld>
            <a:endParaRPr lang="en-US"/>
          </a:p>
        </p:txBody>
      </p:sp>
      <p:grpSp>
        <p:nvGrpSpPr>
          <p:cNvPr id="20" name="Group 19">
            <a:extLst>
              <a:ext uri="{FF2B5EF4-FFF2-40B4-BE49-F238E27FC236}">
                <a16:creationId xmlns:a16="http://schemas.microsoft.com/office/drawing/2014/main" id="{542FCBBE-FDC9-4652-9CCF-9CAB09CDD578}"/>
              </a:ext>
            </a:extLst>
          </p:cNvPr>
          <p:cNvGrpSpPr/>
          <p:nvPr/>
        </p:nvGrpSpPr>
        <p:grpSpPr>
          <a:xfrm>
            <a:off x="4237104" y="1920240"/>
            <a:ext cx="7518055" cy="3657600"/>
            <a:chOff x="4237104" y="1920240"/>
            <a:chExt cx="7518055" cy="3657600"/>
          </a:xfrm>
        </p:grpSpPr>
        <p:pic>
          <p:nvPicPr>
            <p:cNvPr id="15" name="Picture 14" descr="A close up of a map&#10;&#10;Description automatically generated">
              <a:extLst>
                <a:ext uri="{FF2B5EF4-FFF2-40B4-BE49-F238E27FC236}">
                  <a16:creationId xmlns:a16="http://schemas.microsoft.com/office/drawing/2014/main" id="{55CB05DA-6530-4F8D-B525-921CA6774F7C}"/>
                </a:ext>
              </a:extLst>
            </p:cNvPr>
            <p:cNvPicPr>
              <a:picLocks noChangeAspect="1"/>
            </p:cNvPicPr>
            <p:nvPr/>
          </p:nvPicPr>
          <p:blipFill>
            <a:blip r:embed="rId2"/>
            <a:stretch>
              <a:fillRect/>
            </a:stretch>
          </p:blipFill>
          <p:spPr>
            <a:xfrm>
              <a:off x="4237104" y="1920240"/>
              <a:ext cx="3736616" cy="3630168"/>
            </a:xfrm>
            <a:prstGeom prst="rect">
              <a:avLst/>
            </a:prstGeom>
          </p:spPr>
        </p:pic>
        <p:pic>
          <p:nvPicPr>
            <p:cNvPr id="17" name="Picture 16" descr="A close up of a map&#10;&#10;Description automatically generated">
              <a:extLst>
                <a:ext uri="{FF2B5EF4-FFF2-40B4-BE49-F238E27FC236}">
                  <a16:creationId xmlns:a16="http://schemas.microsoft.com/office/drawing/2014/main" id="{139710A6-8574-4ADE-BBD2-9EED47368A82}"/>
                </a:ext>
              </a:extLst>
            </p:cNvPr>
            <p:cNvPicPr>
              <a:picLocks noChangeAspect="1"/>
            </p:cNvPicPr>
            <p:nvPr/>
          </p:nvPicPr>
          <p:blipFill>
            <a:blip r:embed="rId3"/>
            <a:stretch>
              <a:fillRect/>
            </a:stretch>
          </p:blipFill>
          <p:spPr>
            <a:xfrm>
              <a:off x="8041197" y="1920240"/>
              <a:ext cx="3713962" cy="3657600"/>
            </a:xfrm>
            <a:prstGeom prst="rect">
              <a:avLst/>
            </a:prstGeom>
          </p:spPr>
        </p:pic>
      </p:grpSp>
      <p:sp>
        <p:nvSpPr>
          <p:cNvPr id="19" name="Rectangle 18">
            <a:extLst>
              <a:ext uri="{FF2B5EF4-FFF2-40B4-BE49-F238E27FC236}">
                <a16:creationId xmlns:a16="http://schemas.microsoft.com/office/drawing/2014/main" id="{120C8F9B-F2A2-4B57-8546-160FC580432E}"/>
              </a:ext>
            </a:extLst>
          </p:cNvPr>
          <p:cNvSpPr/>
          <p:nvPr/>
        </p:nvSpPr>
        <p:spPr>
          <a:xfrm>
            <a:off x="4237104" y="5682200"/>
            <a:ext cx="7518056" cy="584775"/>
          </a:xfrm>
          <a:prstGeom prst="rect">
            <a:avLst/>
          </a:prstGeom>
        </p:spPr>
        <p:txBody>
          <a:bodyPr wrap="square">
            <a:spAutoFit/>
          </a:bodyPr>
          <a:lstStyle/>
          <a:p>
            <a:pPr algn="ctr"/>
            <a:r>
              <a:rPr lang="en-US" sz="1600" dirty="0">
                <a:latin typeface="Calibri" panose="020F0502020204030204" pitchFamily="34" charset="0"/>
                <a:ea typeface="Times New Roman" panose="02020603050405020304" pitchFamily="18" charset="0"/>
              </a:rPr>
              <a:t>In-cylinder pressure for (Left) 0.5 N-m and (Right) 1.5 N-m engine torque for fuel injection timing from 12.5° to 35.0° BTDC.</a:t>
            </a:r>
            <a:endParaRPr lang="en-US" dirty="0">
              <a:effectLst/>
              <a:latin typeface="Calibri" panose="020F0502020204030204" pitchFamily="34" charset="0"/>
              <a:ea typeface="Times New Roman" panose="02020603050405020304" pitchFamily="18" charset="0"/>
            </a:endParaRPr>
          </a:p>
        </p:txBody>
      </p:sp>
      <p:sp>
        <p:nvSpPr>
          <p:cNvPr id="21" name="TextBox 20">
            <a:extLst>
              <a:ext uri="{FF2B5EF4-FFF2-40B4-BE49-F238E27FC236}">
                <a16:creationId xmlns:a16="http://schemas.microsoft.com/office/drawing/2014/main" id="{CC698225-A63B-4F9B-9E54-BB0C1B25E91C}"/>
              </a:ext>
            </a:extLst>
          </p:cNvPr>
          <p:cNvSpPr txBox="1"/>
          <p:nvPr/>
        </p:nvSpPr>
        <p:spPr>
          <a:xfrm>
            <a:off x="11822636" y="2064584"/>
            <a:ext cx="2560823" cy="3323987"/>
          </a:xfrm>
          <a:prstGeom prst="rect">
            <a:avLst/>
          </a:prstGeom>
          <a:noFill/>
        </p:spPr>
        <p:txBody>
          <a:bodyPr wrap="square" rtlCol="0">
            <a:spAutoFit/>
          </a:bodyPr>
          <a:lstStyle/>
          <a:p>
            <a:r>
              <a:rPr lang="en-US" sz="1400" i="1" dirty="0">
                <a:solidFill>
                  <a:srgbClr val="FF0000"/>
                </a:solidFill>
              </a:rPr>
              <a:t>When comparing results from similar tests, it is always good to keep the x- and y-axis extents the same to provide an instant visual indicator of which experiments had greater (or smaller) values. In addition, notice that each analogous test (here injection timing) between the two different experiments is indicated using the same color and line style. This makes it easy to compare the two different experiments at the same injection timing.</a:t>
            </a:r>
          </a:p>
        </p:txBody>
      </p:sp>
      <p:sp>
        <p:nvSpPr>
          <p:cNvPr id="22" name="TextBox 21">
            <a:extLst>
              <a:ext uri="{FF2B5EF4-FFF2-40B4-BE49-F238E27FC236}">
                <a16:creationId xmlns:a16="http://schemas.microsoft.com/office/drawing/2014/main" id="{8EA8ED37-3759-4029-89FF-21D8559177A8}"/>
              </a:ext>
            </a:extLst>
          </p:cNvPr>
          <p:cNvSpPr txBox="1"/>
          <p:nvPr/>
        </p:nvSpPr>
        <p:spPr>
          <a:xfrm>
            <a:off x="2791235" y="6371335"/>
            <a:ext cx="2427252" cy="954107"/>
          </a:xfrm>
          <a:prstGeom prst="rect">
            <a:avLst/>
          </a:prstGeom>
          <a:noFill/>
        </p:spPr>
        <p:txBody>
          <a:bodyPr wrap="square" rtlCol="0">
            <a:spAutoFit/>
          </a:bodyPr>
          <a:lstStyle/>
          <a:p>
            <a:r>
              <a:rPr lang="en-US" sz="1400" i="1" dirty="0">
                <a:solidFill>
                  <a:srgbClr val="FF0000"/>
                </a:solidFill>
              </a:rPr>
              <a:t>If you go to Insert, Symbol, you can find arrows indicating up or down (or other symbols) to quickly express the findings</a:t>
            </a:r>
          </a:p>
        </p:txBody>
      </p:sp>
      <p:cxnSp>
        <p:nvCxnSpPr>
          <p:cNvPr id="23" name="Straight Arrow Connector 22">
            <a:extLst>
              <a:ext uri="{FF2B5EF4-FFF2-40B4-BE49-F238E27FC236}">
                <a16:creationId xmlns:a16="http://schemas.microsoft.com/office/drawing/2014/main" id="{1C0AE80C-8605-411B-AC17-694F7C8B6530}"/>
              </a:ext>
            </a:extLst>
          </p:cNvPr>
          <p:cNvCxnSpPr>
            <a:cxnSpLocks/>
            <a:stCxn id="22" idx="0"/>
          </p:cNvCxnSpPr>
          <p:nvPr/>
        </p:nvCxnSpPr>
        <p:spPr>
          <a:xfrm flipH="1" flipV="1">
            <a:off x="3618287" y="6044101"/>
            <a:ext cx="386574" cy="3272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15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Reconfiguration</a:t>
            </a:r>
          </a:p>
        </p:txBody>
      </p:sp>
      <p:sp>
        <p:nvSpPr>
          <p:cNvPr id="3" name="Content Placeholder 2"/>
          <p:cNvSpPr>
            <a:spLocks noGrp="1"/>
          </p:cNvSpPr>
          <p:nvPr>
            <p:ph sz="half" idx="1"/>
          </p:nvPr>
        </p:nvSpPr>
        <p:spPr/>
        <p:txBody>
          <a:bodyPr/>
          <a:lstStyle/>
          <a:p>
            <a:r>
              <a:rPr lang="en-US" dirty="0"/>
              <a:t>Second refurbished battery pack</a:t>
            </a:r>
          </a:p>
          <a:p>
            <a:r>
              <a:rPr lang="en-US" dirty="0"/>
              <a:t>12 cells in series</a:t>
            </a:r>
          </a:p>
          <a:p>
            <a:r>
              <a:rPr lang="en-US" dirty="0"/>
              <a:t>14.4 VDC &amp; 6.5 A-h</a:t>
            </a:r>
          </a:p>
          <a:p>
            <a:r>
              <a:rPr lang="en-US" dirty="0"/>
              <a:t>Allows for 14 unique testing methodologies</a:t>
            </a:r>
          </a:p>
        </p:txBody>
      </p:sp>
      <p:sp>
        <p:nvSpPr>
          <p:cNvPr id="5" name="Date Placeholder 4"/>
          <p:cNvSpPr>
            <a:spLocks noGrp="1"/>
          </p:cNvSpPr>
          <p:nvPr>
            <p:ph type="dt" sz="half" idx="10"/>
          </p:nvPr>
        </p:nvSpPr>
        <p:spPr/>
        <p:txBody>
          <a:bodyPr/>
          <a:lstStyle/>
          <a:p>
            <a:r>
              <a:rPr lang="en-US" dirty="0" err="1"/>
              <a:t>doi</a:t>
            </a:r>
            <a:r>
              <a:rPr lang="en-US" dirty="0"/>
              <a:t>: 10.1115/IMECE2017-70897 </a:t>
            </a:r>
          </a:p>
        </p:txBody>
      </p:sp>
      <p:sp>
        <p:nvSpPr>
          <p:cNvPr id="6" name="Footer Placeholder 5"/>
          <p:cNvSpPr>
            <a:spLocks noGrp="1"/>
          </p:cNvSpPr>
          <p:nvPr>
            <p:ph type="ftr" sz="quarter" idx="3"/>
          </p:nvPr>
        </p:nvSpPr>
        <p:spPr/>
        <p:txBody>
          <a:bodyPr/>
          <a:lstStyle/>
          <a:p>
            <a:r>
              <a:rPr lang="en-US" dirty="0"/>
              <a:t>IMECE 20XX-XXXXX</a:t>
            </a:r>
          </a:p>
        </p:txBody>
      </p:sp>
      <p:sp>
        <p:nvSpPr>
          <p:cNvPr id="7" name="Slide Number Placeholder 6"/>
          <p:cNvSpPr>
            <a:spLocks noGrp="1"/>
          </p:cNvSpPr>
          <p:nvPr>
            <p:ph type="sldNum" sz="quarter" idx="4"/>
          </p:nvPr>
        </p:nvSpPr>
        <p:spPr/>
        <p:txBody>
          <a:bodyPr/>
          <a:lstStyle/>
          <a:p>
            <a:fld id="{F59123D3-69F4-4D05-B5AE-00585108F363}" type="slidenum">
              <a:rPr lang="en-US" smtClean="0"/>
              <a:pPr/>
              <a:t>13</a:t>
            </a:fld>
            <a:endParaRPr lang="en-US"/>
          </a:p>
        </p:txBody>
      </p:sp>
      <p:pic>
        <p:nvPicPr>
          <p:cNvPr id="8" name="Picture 2" descr="F:\XP Work\Presentations\ASME IMECE 2017\20171026_19061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568" t="35902" r="13347" b="13968"/>
          <a:stretch/>
        </p:blipFill>
        <p:spPr bwMode="auto">
          <a:xfrm>
            <a:off x="5553553" y="1931131"/>
            <a:ext cx="5911083" cy="37001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96345" y="5929090"/>
            <a:ext cx="2125325" cy="338554"/>
          </a:xfrm>
          <a:prstGeom prst="rect">
            <a:avLst/>
          </a:prstGeom>
          <a:noFill/>
          <a:ln>
            <a:noFill/>
          </a:ln>
        </p:spPr>
        <p:txBody>
          <a:bodyPr wrap="none" rtlCol="0">
            <a:spAutoFit/>
          </a:bodyPr>
          <a:lstStyle/>
          <a:p>
            <a:r>
              <a:rPr lang="en-US" sz="1600" dirty="0">
                <a:latin typeface="Calibri" panose="020F0502020204030204" pitchFamily="34" charset="0"/>
              </a:rPr>
              <a:t>Raspberry Pi 2 Model B</a:t>
            </a:r>
          </a:p>
        </p:txBody>
      </p:sp>
      <p:cxnSp>
        <p:nvCxnSpPr>
          <p:cNvPr id="10" name="Straight Arrow Connector 9"/>
          <p:cNvCxnSpPr/>
          <p:nvPr/>
        </p:nvCxnSpPr>
        <p:spPr>
          <a:xfrm flipH="1" flipV="1">
            <a:off x="6156366" y="5334357"/>
            <a:ext cx="219712" cy="577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9448800" y="5274983"/>
            <a:ext cx="279070" cy="654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7744" y="5929090"/>
            <a:ext cx="2455159" cy="338554"/>
          </a:xfrm>
          <a:prstGeom prst="rect">
            <a:avLst/>
          </a:prstGeom>
          <a:noFill/>
          <a:ln>
            <a:noFill/>
          </a:ln>
        </p:spPr>
        <p:txBody>
          <a:bodyPr wrap="none" rtlCol="0">
            <a:spAutoFit/>
          </a:bodyPr>
          <a:lstStyle/>
          <a:p>
            <a:r>
              <a:rPr lang="en-US" sz="1600" dirty="0">
                <a:latin typeface="Calibri" panose="020F0502020204030204" pitchFamily="34" charset="0"/>
              </a:rPr>
              <a:t>KMTronic® U4CR USB Relay</a:t>
            </a:r>
          </a:p>
        </p:txBody>
      </p:sp>
      <p:sp>
        <p:nvSpPr>
          <p:cNvPr id="13" name="TextBox 12"/>
          <p:cNvSpPr txBox="1"/>
          <p:nvPr/>
        </p:nvSpPr>
        <p:spPr>
          <a:xfrm>
            <a:off x="5541819" y="1908882"/>
            <a:ext cx="1638794"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rPr>
              <a:t>Two NiMH modules in series</a:t>
            </a:r>
          </a:p>
        </p:txBody>
      </p:sp>
      <p:cxnSp>
        <p:nvCxnSpPr>
          <p:cNvPr id="14" name="Straight Arrow Connector 13"/>
          <p:cNvCxnSpPr/>
          <p:nvPr/>
        </p:nvCxnSpPr>
        <p:spPr>
          <a:xfrm>
            <a:off x="6037613" y="2531780"/>
            <a:ext cx="83127" cy="1246909"/>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23843" y="4374215"/>
            <a:ext cx="1484416"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rPr>
              <a:t>Voltage and current sensors</a:t>
            </a:r>
          </a:p>
        </p:txBody>
      </p:sp>
      <p:cxnSp>
        <p:nvCxnSpPr>
          <p:cNvPr id="16" name="Straight Arrow Connector 15"/>
          <p:cNvCxnSpPr>
            <a:stCxn id="15" idx="1"/>
          </p:cNvCxnSpPr>
          <p:nvPr/>
        </p:nvCxnSpPr>
        <p:spPr>
          <a:xfrm flipH="1">
            <a:off x="7606324" y="4666603"/>
            <a:ext cx="617519" cy="479509"/>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288977" y="5929090"/>
            <a:ext cx="1484416" cy="338554"/>
          </a:xfrm>
          <a:prstGeom prst="rect">
            <a:avLst/>
          </a:prstGeom>
          <a:noFill/>
          <a:ln>
            <a:noFill/>
          </a:ln>
        </p:spPr>
        <p:txBody>
          <a:bodyPr wrap="square" rtlCol="0">
            <a:spAutoFit/>
          </a:bodyPr>
          <a:lstStyle/>
          <a:p>
            <a:r>
              <a:rPr lang="en-US" sz="1600" dirty="0">
                <a:latin typeface="Calibri" panose="020F0502020204030204" pitchFamily="34" charset="0"/>
              </a:rPr>
              <a:t>iCharger 306B</a:t>
            </a:r>
          </a:p>
        </p:txBody>
      </p:sp>
      <p:cxnSp>
        <p:nvCxnSpPr>
          <p:cNvPr id="18" name="Straight Arrow Connector 17"/>
          <p:cNvCxnSpPr/>
          <p:nvPr/>
        </p:nvCxnSpPr>
        <p:spPr>
          <a:xfrm flipV="1">
            <a:off x="10781804" y="5274982"/>
            <a:ext cx="249381" cy="63699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098973" y="1908882"/>
            <a:ext cx="1365663" cy="584775"/>
          </a:xfrm>
          <a:prstGeom prst="rect">
            <a:avLst/>
          </a:prstGeom>
          <a:noFill/>
          <a:ln>
            <a:noFill/>
          </a:ln>
        </p:spPr>
        <p:txBody>
          <a:bodyPr wrap="square" rtlCol="0">
            <a:spAutoFit/>
          </a:bodyPr>
          <a:lstStyle/>
          <a:p>
            <a:r>
              <a:rPr lang="en-US" sz="1600" dirty="0">
                <a:solidFill>
                  <a:schemeClr val="bg1"/>
                </a:solidFill>
                <a:latin typeface="Calibri" panose="020F0502020204030204" pitchFamily="34" charset="0"/>
              </a:rPr>
              <a:t>Power supply for iCharger</a:t>
            </a:r>
          </a:p>
        </p:txBody>
      </p:sp>
      <p:cxnSp>
        <p:nvCxnSpPr>
          <p:cNvPr id="20" name="Straight Arrow Connector 19"/>
          <p:cNvCxnSpPr/>
          <p:nvPr/>
        </p:nvCxnSpPr>
        <p:spPr>
          <a:xfrm>
            <a:off x="10781804" y="2493190"/>
            <a:ext cx="0" cy="662044"/>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F457FF-87AA-4313-989D-9729E8ECCE17}"/>
              </a:ext>
            </a:extLst>
          </p:cNvPr>
          <p:cNvSpPr txBox="1"/>
          <p:nvPr/>
        </p:nvSpPr>
        <p:spPr>
          <a:xfrm>
            <a:off x="5637191" y="840290"/>
            <a:ext cx="5791283" cy="954107"/>
          </a:xfrm>
          <a:prstGeom prst="rect">
            <a:avLst/>
          </a:prstGeom>
          <a:noFill/>
        </p:spPr>
        <p:txBody>
          <a:bodyPr wrap="square" rtlCol="0">
            <a:spAutoFit/>
          </a:bodyPr>
          <a:lstStyle/>
          <a:p>
            <a:r>
              <a:rPr lang="en-US" sz="1400" i="1" dirty="0">
                <a:solidFill>
                  <a:srgbClr val="FF0000"/>
                </a:solidFill>
              </a:rPr>
              <a:t>This example slide illustrates the annotation around a picture using arrows and text boxes so that the audience understands what the picture contains. When there is a dark background, white text is utilized. When there is a light background, dark text is utilized. All text boxes are aligned on each level.</a:t>
            </a:r>
          </a:p>
        </p:txBody>
      </p:sp>
    </p:spTree>
    <p:extLst>
      <p:ext uri="{BB962C8B-B14F-4D97-AF65-F5344CB8AC3E}">
        <p14:creationId xmlns:p14="http://schemas.microsoft.com/office/powerpoint/2010/main" val="2632511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attery-cos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607" y="1040217"/>
            <a:ext cx="4305300" cy="49244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a:t>Perception Shift</a:t>
            </a:r>
            <a:endParaRPr lang="en-US" dirty="0"/>
          </a:p>
        </p:txBody>
      </p:sp>
      <p:sp>
        <p:nvSpPr>
          <p:cNvPr id="3" name="Content Placeholder 2"/>
          <p:cNvSpPr>
            <a:spLocks noGrp="1"/>
          </p:cNvSpPr>
          <p:nvPr>
            <p:ph idx="1"/>
          </p:nvPr>
        </p:nvSpPr>
        <p:spPr>
          <a:xfrm>
            <a:off x="838200" y="1920240"/>
            <a:ext cx="4608253" cy="4351338"/>
          </a:xfrm>
        </p:spPr>
        <p:txBody>
          <a:bodyPr>
            <a:normAutofit fontScale="92500" lnSpcReduction="10000"/>
          </a:bodyPr>
          <a:lstStyle/>
          <a:p>
            <a:r>
              <a:rPr lang="en-US" dirty="0"/>
              <a:t>Climate change</a:t>
            </a:r>
          </a:p>
          <a:p>
            <a:r>
              <a:rPr lang="en-US" dirty="0"/>
              <a:t>Financial savings</a:t>
            </a:r>
          </a:p>
          <a:p>
            <a:r>
              <a:rPr lang="en-US" dirty="0"/>
              <a:t>Technologically savvy consumers</a:t>
            </a:r>
          </a:p>
          <a:p>
            <a:r>
              <a:rPr lang="en-US" dirty="0"/>
              <a:t>Battery prices dropping</a:t>
            </a:r>
          </a:p>
          <a:p>
            <a:pPr lvl="1"/>
            <a:r>
              <a:rPr lang="en-US" dirty="0"/>
              <a:t>~$1000/kWh in 2010</a:t>
            </a:r>
          </a:p>
          <a:p>
            <a:pPr lvl="1"/>
            <a:r>
              <a:rPr lang="en-US" dirty="0"/>
              <a:t>~$227/kWh in 2016</a:t>
            </a:r>
          </a:p>
          <a:p>
            <a:pPr lvl="1"/>
            <a:r>
              <a:rPr lang="en-US" dirty="0"/>
              <a:t>Est. $190/kWh by end of decade</a:t>
            </a:r>
          </a:p>
        </p:txBody>
      </p:sp>
      <p:sp>
        <p:nvSpPr>
          <p:cNvPr id="16" name="Date Placeholder 4"/>
          <p:cNvSpPr>
            <a:spLocks noGrp="1"/>
          </p:cNvSpPr>
          <p:nvPr>
            <p:ph type="dt" sz="half" idx="2"/>
          </p:nvPr>
        </p:nvSpPr>
        <p:spPr>
          <a:xfrm>
            <a:off x="838200" y="6426200"/>
            <a:ext cx="3505200" cy="365125"/>
          </a:xfrm>
        </p:spPr>
        <p:txBody>
          <a:bodyPr/>
          <a:lstStyle/>
          <a:p>
            <a:r>
              <a:rPr lang="en-US" dirty="0"/>
              <a:t>https://mck.co/2QNEDT0; https://bit.ly/2N23L7n</a:t>
            </a:r>
          </a:p>
        </p:txBody>
      </p:sp>
      <p:sp>
        <p:nvSpPr>
          <p:cNvPr id="13" name="Footer Placeholder 5"/>
          <p:cNvSpPr>
            <a:spLocks noGrp="1"/>
          </p:cNvSpPr>
          <p:nvPr>
            <p:ph type="ftr" sz="quarter" idx="3"/>
          </p:nvPr>
        </p:nvSpPr>
        <p:spPr/>
        <p:txBody>
          <a:bodyPr/>
          <a:lstStyle/>
          <a:p>
            <a:r>
              <a:rPr lang="en-US"/>
              <a:t>IMECE 20XX-XXXXX</a:t>
            </a:r>
            <a:endParaRPr lang="en-US" dirty="0"/>
          </a:p>
        </p:txBody>
      </p:sp>
      <p:sp>
        <p:nvSpPr>
          <p:cNvPr id="14" name="Slide Number Placeholder 6"/>
          <p:cNvSpPr>
            <a:spLocks noGrp="1"/>
          </p:cNvSpPr>
          <p:nvPr>
            <p:ph type="sldNum" sz="quarter" idx="4"/>
          </p:nvPr>
        </p:nvSpPr>
        <p:spPr/>
        <p:txBody>
          <a:bodyPr/>
          <a:lstStyle/>
          <a:p>
            <a:fld id="{F59123D3-69F4-4D05-B5AE-00585108F363}" type="slidenum">
              <a:rPr lang="en-US" smtClean="0"/>
              <a:pPr/>
              <a:t>14</a:t>
            </a:fld>
            <a:endParaRPr lang="en-US" dirty="0"/>
          </a:p>
        </p:txBody>
      </p:sp>
      <p:pic>
        <p:nvPicPr>
          <p:cNvPr id="6146" name="Picture 1"/>
          <p:cNvPicPr>
            <a:picLocks noChangeAspect="1" noChangeArrowheads="1"/>
          </p:cNvPicPr>
          <p:nvPr/>
        </p:nvPicPr>
        <p:blipFill>
          <a:blip r:embed="rId3">
            <a:extLst>
              <a:ext uri="{28A0092B-C50C-407E-A947-70E740481C1C}">
                <a14:useLocalDpi xmlns:a14="http://schemas.microsoft.com/office/drawing/2010/main" val="0"/>
              </a:ext>
            </a:extLst>
          </a:blip>
          <a:srcRect l="25241" t="20715" r="31897" b="40233"/>
          <a:stretch>
            <a:fillRect/>
          </a:stretch>
        </p:blipFill>
        <p:spPr bwMode="auto">
          <a:xfrm>
            <a:off x="5552588" y="1818907"/>
            <a:ext cx="5829787" cy="331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729557" y="5224687"/>
            <a:ext cx="4430485" cy="523220"/>
          </a:xfrm>
          <a:prstGeom prst="rect">
            <a:avLst/>
          </a:prstGeom>
          <a:noFill/>
        </p:spPr>
        <p:txBody>
          <a:bodyPr wrap="square" rtlCol="0">
            <a:spAutoFit/>
          </a:bodyPr>
          <a:lstStyle/>
          <a:p>
            <a:pPr algn="ctr"/>
            <a:r>
              <a:rPr lang="en-US" sz="1400" dirty="0">
                <a:latin typeface="Calibri" panose="020F0502020204030204" pitchFamily="34" charset="0"/>
              </a:rPr>
              <a:t>Analysis from McKinsey group in 2012 highlighting the fuel price points where EVs are cost competitive </a:t>
            </a:r>
          </a:p>
        </p:txBody>
      </p:sp>
      <p:sp>
        <p:nvSpPr>
          <p:cNvPr id="15" name="TextBox 14">
            <a:extLst>
              <a:ext uri="{FF2B5EF4-FFF2-40B4-BE49-F238E27FC236}">
                <a16:creationId xmlns:a16="http://schemas.microsoft.com/office/drawing/2014/main" id="{2BF457FF-87AA-4313-989D-9729E8ECCE17}"/>
              </a:ext>
            </a:extLst>
          </p:cNvPr>
          <p:cNvSpPr txBox="1"/>
          <p:nvPr/>
        </p:nvSpPr>
        <p:spPr>
          <a:xfrm>
            <a:off x="2896424" y="65953"/>
            <a:ext cx="6048375" cy="954107"/>
          </a:xfrm>
          <a:prstGeom prst="rect">
            <a:avLst/>
          </a:prstGeom>
          <a:noFill/>
        </p:spPr>
        <p:txBody>
          <a:bodyPr wrap="square" rtlCol="0">
            <a:spAutoFit/>
          </a:bodyPr>
          <a:lstStyle/>
          <a:p>
            <a:r>
              <a:rPr lang="en-US" sz="1400" i="1" dirty="0">
                <a:solidFill>
                  <a:srgbClr val="FF0000"/>
                </a:solidFill>
              </a:rPr>
              <a:t>I am not a big believer in having animations, but here is a scenario that makes sense. One large picture is replaced by another large picture helping to describe the contents of the slide. This is better than having two small pictures next to each other that you cannot read well from a distance.</a:t>
            </a:r>
          </a:p>
        </p:txBody>
      </p:sp>
      <p:sp>
        <p:nvSpPr>
          <p:cNvPr id="22" name="TextBox 21">
            <a:extLst>
              <a:ext uri="{FF2B5EF4-FFF2-40B4-BE49-F238E27FC236}">
                <a16:creationId xmlns:a16="http://schemas.microsoft.com/office/drawing/2014/main" id="{728B5B13-83CA-4A6D-9610-C5D8E6DF2B3A}"/>
              </a:ext>
            </a:extLst>
          </p:cNvPr>
          <p:cNvSpPr txBox="1"/>
          <p:nvPr/>
        </p:nvSpPr>
        <p:spPr>
          <a:xfrm>
            <a:off x="3528096" y="5810428"/>
            <a:ext cx="4015704" cy="523220"/>
          </a:xfrm>
          <a:prstGeom prst="rect">
            <a:avLst/>
          </a:prstGeom>
          <a:noFill/>
        </p:spPr>
        <p:txBody>
          <a:bodyPr wrap="square" rtlCol="0">
            <a:spAutoFit/>
          </a:bodyPr>
          <a:lstStyle/>
          <a:p>
            <a:r>
              <a:rPr lang="en-US" sz="1400" i="1" dirty="0">
                <a:solidFill>
                  <a:srgbClr val="FF0000"/>
                </a:solidFill>
              </a:rPr>
              <a:t>I used a website like bitly.com to shorten long web </a:t>
            </a:r>
            <a:r>
              <a:rPr lang="en-US" sz="1400" i="1" dirty="0" err="1">
                <a:solidFill>
                  <a:srgbClr val="FF0000"/>
                </a:solidFill>
              </a:rPr>
              <a:t>urls</a:t>
            </a:r>
            <a:r>
              <a:rPr lang="en-US" sz="1400" i="1" dirty="0">
                <a:solidFill>
                  <a:srgbClr val="FF0000"/>
                </a:solidFill>
              </a:rPr>
              <a:t> so that they fit better at a larger font size</a:t>
            </a:r>
          </a:p>
        </p:txBody>
      </p:sp>
      <p:cxnSp>
        <p:nvCxnSpPr>
          <p:cNvPr id="23" name="Straight Arrow Connector 22">
            <a:extLst>
              <a:ext uri="{FF2B5EF4-FFF2-40B4-BE49-F238E27FC236}">
                <a16:creationId xmlns:a16="http://schemas.microsoft.com/office/drawing/2014/main" id="{45B7B9D9-D37A-4C92-B1EF-AE2B75A9DAFB}"/>
              </a:ext>
            </a:extLst>
          </p:cNvPr>
          <p:cNvCxnSpPr>
            <a:cxnSpLocks/>
          </p:cNvCxnSpPr>
          <p:nvPr/>
        </p:nvCxnSpPr>
        <p:spPr>
          <a:xfrm flipH="1">
            <a:off x="3477655" y="6311202"/>
            <a:ext cx="295275" cy="2299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53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46"/>
                                        </p:tgtEl>
                                      </p:cBhvr>
                                    </p:animEffect>
                                    <p:set>
                                      <p:cBhvr>
                                        <p:cTn id="7" dur="1" fill="hold">
                                          <p:stCondLst>
                                            <p:cond delay="499"/>
                                          </p:stCondLst>
                                        </p:cTn>
                                        <p:tgtEl>
                                          <p:spTgt spid="614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fade">
                                      <p:cBhvr>
                                        <p:cTn id="13"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Conclusion / Acknowledgements</a:t>
            </a:r>
            <a:endParaRPr lang="en-US" dirty="0"/>
          </a:p>
        </p:txBody>
      </p:sp>
      <p:sp>
        <p:nvSpPr>
          <p:cNvPr id="9" name="Content Placeholder 8"/>
          <p:cNvSpPr>
            <a:spLocks noGrp="1"/>
          </p:cNvSpPr>
          <p:nvPr>
            <p:ph idx="1"/>
          </p:nvPr>
        </p:nvSpPr>
        <p:spPr/>
        <p:txBody>
          <a:bodyPr/>
          <a:lstStyle/>
          <a:p>
            <a:r>
              <a:rPr lang="en-US"/>
              <a:t>Presentations should always conclude work</a:t>
            </a:r>
          </a:p>
          <a:p>
            <a:r>
              <a:rPr lang="en-US"/>
              <a:t>Future work can be presented</a:t>
            </a:r>
          </a:p>
          <a:p>
            <a:r>
              <a:rPr lang="en-US"/>
              <a:t>Should also acknowledge those who assisted</a:t>
            </a:r>
          </a:p>
          <a:p>
            <a:r>
              <a:rPr lang="en-US"/>
              <a:t>Including funding support</a:t>
            </a:r>
          </a:p>
          <a:p>
            <a:r>
              <a:rPr lang="en-US"/>
              <a:t>One conclusion slide &amp; one acknowledgement slide</a:t>
            </a:r>
          </a:p>
          <a:p>
            <a:r>
              <a:rPr lang="en-US"/>
              <a:t>Is plenty sufficient</a:t>
            </a:r>
            <a:endParaRPr lang="en-US" dirty="0"/>
          </a:p>
        </p:txBody>
      </p:sp>
      <p:sp>
        <p:nvSpPr>
          <p:cNvPr id="6" name="Footer Placeholder 5"/>
          <p:cNvSpPr>
            <a:spLocks noGrp="1"/>
          </p:cNvSpPr>
          <p:nvPr>
            <p:ph type="ftr" sz="quarter" idx="3"/>
          </p:nvPr>
        </p:nvSpPr>
        <p:spPr/>
        <p:txBody>
          <a:bodyPr/>
          <a:lstStyle/>
          <a:p>
            <a:r>
              <a:rPr lang="en-US" dirty="0"/>
              <a:t>IMECE 20XX-XXXXX</a:t>
            </a:r>
          </a:p>
        </p:txBody>
      </p:sp>
      <p:sp>
        <p:nvSpPr>
          <p:cNvPr id="7" name="Slide Number Placeholder 6"/>
          <p:cNvSpPr>
            <a:spLocks noGrp="1"/>
          </p:cNvSpPr>
          <p:nvPr>
            <p:ph type="sldNum" sz="quarter" idx="4"/>
          </p:nvPr>
        </p:nvSpPr>
        <p:spPr/>
        <p:txBody>
          <a:bodyPr/>
          <a:lstStyle/>
          <a:p>
            <a:fld id="{F59123D3-69F4-4D05-B5AE-00585108F363}" type="slidenum">
              <a:rPr lang="en-US" smtClean="0"/>
              <a:pPr/>
              <a:t>15</a:t>
            </a:fld>
            <a:endParaRPr lang="en-US"/>
          </a:p>
        </p:txBody>
      </p:sp>
      <p:sp>
        <p:nvSpPr>
          <p:cNvPr id="12" name="TextBox 11">
            <a:extLst>
              <a:ext uri="{FF2B5EF4-FFF2-40B4-BE49-F238E27FC236}">
                <a16:creationId xmlns:a16="http://schemas.microsoft.com/office/drawing/2014/main" id="{728B5B13-83CA-4A6D-9610-C5D8E6DF2B3A}"/>
              </a:ext>
            </a:extLst>
          </p:cNvPr>
          <p:cNvSpPr txBox="1"/>
          <p:nvPr/>
        </p:nvSpPr>
        <p:spPr>
          <a:xfrm>
            <a:off x="1383072" y="5825669"/>
            <a:ext cx="5048208" cy="523220"/>
          </a:xfrm>
          <a:prstGeom prst="rect">
            <a:avLst/>
          </a:prstGeom>
          <a:noFill/>
        </p:spPr>
        <p:txBody>
          <a:bodyPr wrap="square" rtlCol="0">
            <a:spAutoFit/>
          </a:bodyPr>
          <a:lstStyle/>
          <a:p>
            <a:r>
              <a:rPr lang="en-US" sz="1400" i="1" dirty="0">
                <a:solidFill>
                  <a:srgbClr val="FF0000"/>
                </a:solidFill>
              </a:rPr>
              <a:t>Notice: I removed the “</a:t>
            </a:r>
            <a:r>
              <a:rPr lang="en-US" sz="1400" i="1" dirty="0" err="1">
                <a:solidFill>
                  <a:srgbClr val="FF0000"/>
                </a:solidFill>
              </a:rPr>
              <a:t>doi</a:t>
            </a:r>
            <a:r>
              <a:rPr lang="en-US" sz="1400" i="1" dirty="0">
                <a:solidFill>
                  <a:srgbClr val="FF0000"/>
                </a:solidFill>
              </a:rPr>
              <a:t>” indicator on this slide since this slide does not have any references. </a:t>
            </a:r>
          </a:p>
        </p:txBody>
      </p:sp>
      <p:cxnSp>
        <p:nvCxnSpPr>
          <p:cNvPr id="13" name="Straight Arrow Connector 12">
            <a:extLst>
              <a:ext uri="{FF2B5EF4-FFF2-40B4-BE49-F238E27FC236}">
                <a16:creationId xmlns:a16="http://schemas.microsoft.com/office/drawing/2014/main" id="{45B7B9D9-D37A-4C92-B1EF-AE2B75A9DAFB}"/>
              </a:ext>
            </a:extLst>
          </p:cNvPr>
          <p:cNvCxnSpPr>
            <a:cxnSpLocks/>
          </p:cNvCxnSpPr>
          <p:nvPr/>
        </p:nvCxnSpPr>
        <p:spPr>
          <a:xfrm flipH="1">
            <a:off x="1087797" y="6271578"/>
            <a:ext cx="295275" cy="2299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36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Thank you! Questions?</a:t>
            </a:r>
          </a:p>
        </p:txBody>
      </p:sp>
      <p:sp>
        <p:nvSpPr>
          <p:cNvPr id="13" name="TextBox 12"/>
          <p:cNvSpPr txBox="1"/>
          <p:nvPr/>
        </p:nvSpPr>
        <p:spPr>
          <a:xfrm>
            <a:off x="8020049" y="2580365"/>
            <a:ext cx="3690141" cy="1077218"/>
          </a:xfrm>
          <a:prstGeom prst="rect">
            <a:avLst/>
          </a:prstGeom>
          <a:noFill/>
        </p:spPr>
        <p:txBody>
          <a:bodyPr wrap="square" rtlCol="0">
            <a:spAutoFit/>
          </a:bodyPr>
          <a:lstStyle/>
          <a:p>
            <a:r>
              <a:rPr lang="en-US" sz="1600" i="1" dirty="0">
                <a:solidFill>
                  <a:srgbClr val="FF0000"/>
                </a:solidFill>
              </a:rPr>
              <a:t>It is always nice to have a thank you slide and prompt the audience for questions. Furthermore, this would be a good point to have your contact information.</a:t>
            </a:r>
          </a:p>
        </p:txBody>
      </p:sp>
      <p:sp>
        <p:nvSpPr>
          <p:cNvPr id="5" name="Text Placeholder 6"/>
          <p:cNvSpPr txBox="1">
            <a:spLocks/>
          </p:cNvSpPr>
          <p:nvPr/>
        </p:nvSpPr>
        <p:spPr>
          <a:xfrm>
            <a:off x="844550" y="3857625"/>
            <a:ext cx="10865640" cy="140969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bg1"/>
                </a:solidFill>
              </a:rPr>
              <a:t>Professor Chris Depcik, </a:t>
            </a:r>
            <a:r>
              <a:rPr lang="en-US" sz="3200" i="1" dirty="0">
                <a:solidFill>
                  <a:schemeClr val="bg1"/>
                </a:solidFill>
              </a:rPr>
              <a:t>Department of Mechanical Engineering</a:t>
            </a:r>
            <a:r>
              <a:rPr lang="en-US" sz="3200" dirty="0">
                <a:solidFill>
                  <a:schemeClr val="bg1"/>
                </a:solidFill>
              </a:rPr>
              <a:t>, University of Kansas, </a:t>
            </a:r>
            <a:r>
              <a:rPr lang="en-US" sz="3200" dirty="0">
                <a:solidFill>
                  <a:schemeClr val="bg1"/>
                </a:solidFill>
                <a:hlinkClick r:id="rId2">
                  <a:extLst>
                    <a:ext uri="{A12FA001-AC4F-418D-AE19-62706E023703}">
                      <ahyp:hlinkClr xmlns:ahyp="http://schemas.microsoft.com/office/drawing/2018/hyperlinkcolor" val="tx"/>
                    </a:ext>
                  </a:extLst>
                </a:hlinkClick>
              </a:rPr>
              <a:t>depcik@ku.edu</a:t>
            </a:r>
            <a:r>
              <a:rPr lang="en-US" sz="3200" dirty="0">
                <a:solidFill>
                  <a:schemeClr val="bg1"/>
                </a:solidFill>
              </a:rPr>
              <a:t>, +1-785-864-4151</a:t>
            </a:r>
          </a:p>
        </p:txBody>
      </p:sp>
      <p:sp>
        <p:nvSpPr>
          <p:cNvPr id="7" name="Rectangle 6"/>
          <p:cNvSpPr/>
          <p:nvPr/>
        </p:nvSpPr>
        <p:spPr>
          <a:xfrm>
            <a:off x="10429875" y="5448300"/>
            <a:ext cx="1762125" cy="1409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Company / University</a:t>
            </a:r>
            <a:r>
              <a:rPr lang="en-US" i="1" baseline="0" dirty="0">
                <a:solidFill>
                  <a:schemeClr val="tx1"/>
                </a:solidFill>
              </a:rPr>
              <a:t> Logo</a:t>
            </a:r>
            <a:endParaRPr lang="en-US" i="1" dirty="0">
              <a:solidFill>
                <a:schemeClr val="tx1"/>
              </a:solidFill>
            </a:endParaRPr>
          </a:p>
        </p:txBody>
      </p:sp>
      <p:sp>
        <p:nvSpPr>
          <p:cNvPr id="8" name="TextBox 7">
            <a:extLst>
              <a:ext uri="{FF2B5EF4-FFF2-40B4-BE49-F238E27FC236}">
                <a16:creationId xmlns:a16="http://schemas.microsoft.com/office/drawing/2014/main" id="{BE8BC78E-6193-47C7-8B2D-8398ACCCE45A}"/>
              </a:ext>
            </a:extLst>
          </p:cNvPr>
          <p:cNvSpPr txBox="1"/>
          <p:nvPr/>
        </p:nvSpPr>
        <p:spPr>
          <a:xfrm>
            <a:off x="114935" y="5695146"/>
            <a:ext cx="3267075" cy="954107"/>
          </a:xfrm>
          <a:prstGeom prst="rect">
            <a:avLst/>
          </a:prstGeom>
          <a:noFill/>
        </p:spPr>
        <p:txBody>
          <a:bodyPr wrap="square" rtlCol="0">
            <a:spAutoFit/>
          </a:bodyPr>
          <a:lstStyle/>
          <a:p>
            <a:r>
              <a:rPr lang="en-US" sz="2800" b="1" dirty="0"/>
              <a:t>IMECE Paper </a:t>
            </a:r>
          </a:p>
          <a:p>
            <a:r>
              <a:rPr lang="en-US" sz="2800" b="1" dirty="0"/>
              <a:t>2020-XXXXX</a:t>
            </a:r>
          </a:p>
        </p:txBody>
      </p:sp>
    </p:spTree>
    <p:extLst>
      <p:ext uri="{BB962C8B-B14F-4D97-AF65-F5344CB8AC3E}">
        <p14:creationId xmlns:p14="http://schemas.microsoft.com/office/powerpoint/2010/main" val="2655361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Example Single Column (No Picture) </a:t>
            </a:r>
            <a:endParaRPr lang="en-US" dirty="0"/>
          </a:p>
        </p:txBody>
      </p:sp>
      <p:sp>
        <p:nvSpPr>
          <p:cNvPr id="5" name="Content Placeholder 4"/>
          <p:cNvSpPr>
            <a:spLocks noGrp="1"/>
          </p:cNvSpPr>
          <p:nvPr>
            <p:ph idx="1"/>
          </p:nvPr>
        </p:nvSpPr>
        <p:spPr/>
        <p:txBody>
          <a:body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endParaRPr lang="en-US" dirty="0"/>
          </a:p>
          <a:p>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p>
          <a:p>
            <a:r>
              <a:rPr lang="en-US" dirty="0" err="1"/>
              <a:t>ut</a:t>
            </a:r>
            <a:r>
              <a:rPr lang="en-US" dirty="0"/>
              <a:t> </a:t>
            </a:r>
            <a:r>
              <a:rPr lang="en-US" dirty="0" err="1"/>
              <a:t>labore</a:t>
            </a:r>
            <a:r>
              <a:rPr lang="en-US" dirty="0"/>
              <a:t> et </a:t>
            </a:r>
            <a:r>
              <a:rPr lang="en-US" dirty="0" err="1"/>
              <a:t>dolore</a:t>
            </a:r>
            <a:r>
              <a:rPr lang="en-US" dirty="0"/>
              <a:t> magna </a:t>
            </a:r>
            <a:r>
              <a:rPr lang="en-US" dirty="0" err="1"/>
              <a:t>aliqua</a:t>
            </a:r>
            <a:endParaRPr lang="en-US" dirty="0"/>
          </a:p>
          <a:p>
            <a:r>
              <a:rPr lang="en-US" dirty="0" err="1"/>
              <a:t>Ut</a:t>
            </a:r>
            <a:r>
              <a:rPr lang="en-US" dirty="0"/>
              <a:t> </a:t>
            </a:r>
            <a:r>
              <a:rPr lang="en-US" dirty="0" err="1"/>
              <a:t>enim</a:t>
            </a:r>
            <a:r>
              <a:rPr lang="en-US" dirty="0"/>
              <a:t> ad minim </a:t>
            </a:r>
            <a:r>
              <a:rPr lang="en-US" dirty="0" err="1"/>
              <a:t>veniam</a:t>
            </a:r>
            <a:endParaRPr lang="en-US" dirty="0"/>
          </a:p>
          <a:p>
            <a:r>
              <a:rPr lang="en-US" dirty="0" err="1"/>
              <a:t>quis</a:t>
            </a:r>
            <a:r>
              <a:rPr lang="en-US" dirty="0"/>
              <a:t> </a:t>
            </a:r>
            <a:r>
              <a:rPr lang="en-US" dirty="0" err="1"/>
              <a:t>nostrud</a:t>
            </a:r>
            <a:r>
              <a:rPr lang="en-US" dirty="0"/>
              <a:t> exercitation </a:t>
            </a:r>
            <a:r>
              <a:rPr lang="en-US" dirty="0" err="1"/>
              <a:t>ullamco</a:t>
            </a:r>
            <a:r>
              <a:rPr lang="en-US" dirty="0"/>
              <a:t> </a:t>
            </a:r>
          </a:p>
          <a:p>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14" name="Date Placeholder 13"/>
          <p:cNvSpPr>
            <a:spLocks noGrp="1"/>
          </p:cNvSpPr>
          <p:nvPr>
            <p:ph type="dt" sz="half" idx="2"/>
          </p:nvPr>
        </p:nvSpPr>
        <p:spPr/>
        <p:txBody>
          <a:bodyPr/>
          <a:lstStyle/>
          <a:p>
            <a:r>
              <a:rPr lang="en-US"/>
              <a:t>References:</a:t>
            </a:r>
            <a:endParaRPr lang="en-US" dirty="0"/>
          </a:p>
        </p:txBody>
      </p:sp>
      <p:sp>
        <p:nvSpPr>
          <p:cNvPr id="15" name="Footer Placeholder 14"/>
          <p:cNvSpPr>
            <a:spLocks noGrp="1"/>
          </p:cNvSpPr>
          <p:nvPr>
            <p:ph type="ftr" sz="quarter" idx="3"/>
          </p:nvPr>
        </p:nvSpPr>
        <p:spPr/>
        <p:txBody>
          <a:bodyPr/>
          <a:lstStyle/>
          <a:p>
            <a:r>
              <a:rPr lang="en-US"/>
              <a:t>IMECE Paper #</a:t>
            </a:r>
            <a:endParaRPr lang="en-US" dirty="0"/>
          </a:p>
        </p:txBody>
      </p:sp>
      <p:sp>
        <p:nvSpPr>
          <p:cNvPr id="16" name="Slide Number Placeholder 15"/>
          <p:cNvSpPr>
            <a:spLocks noGrp="1"/>
          </p:cNvSpPr>
          <p:nvPr>
            <p:ph type="sldNum" sz="quarter" idx="4"/>
          </p:nvPr>
        </p:nvSpPr>
        <p:spPr/>
        <p:txBody>
          <a:bodyPr/>
          <a:lstStyle/>
          <a:p>
            <a:fld id="{F59123D3-69F4-4D05-B5AE-00585108F363}" type="slidenum">
              <a:rPr lang="en-US" smtClean="0"/>
              <a:pPr/>
              <a:t>2</a:t>
            </a:fld>
            <a:endParaRPr lang="en-US" dirty="0"/>
          </a:p>
        </p:txBody>
      </p:sp>
    </p:spTree>
    <p:extLst>
      <p:ext uri="{BB962C8B-B14F-4D97-AF65-F5344CB8AC3E}">
        <p14:creationId xmlns:p14="http://schemas.microsoft.com/office/powerpoint/2010/main" val="392905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Example Single Column (With Picture) </a:t>
            </a:r>
            <a:endParaRPr lang="en-US" dirty="0"/>
          </a:p>
        </p:txBody>
      </p:sp>
      <p:sp>
        <p:nvSpPr>
          <p:cNvPr id="5" name="Content Placeholder 4"/>
          <p:cNvSpPr>
            <a:spLocks noGrp="1"/>
          </p:cNvSpPr>
          <p:nvPr>
            <p:ph idx="1"/>
          </p:nvPr>
        </p:nvSpPr>
        <p:spPr>
          <a:xfrm>
            <a:off x="838200" y="1920240"/>
            <a:ext cx="7115175" cy="4351338"/>
          </a:xfrm>
        </p:spPr>
        <p:txBody>
          <a:body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endParaRPr lang="en-US" dirty="0"/>
          </a:p>
          <a:p>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p>
          <a:p>
            <a:r>
              <a:rPr lang="en-US" dirty="0" err="1"/>
              <a:t>ut</a:t>
            </a:r>
            <a:r>
              <a:rPr lang="en-US" dirty="0"/>
              <a:t> </a:t>
            </a:r>
            <a:r>
              <a:rPr lang="en-US" dirty="0" err="1"/>
              <a:t>labore</a:t>
            </a:r>
            <a:r>
              <a:rPr lang="en-US" dirty="0"/>
              <a:t> et </a:t>
            </a:r>
            <a:r>
              <a:rPr lang="en-US" dirty="0" err="1"/>
              <a:t>dolore</a:t>
            </a:r>
            <a:r>
              <a:rPr lang="en-US" dirty="0"/>
              <a:t> magna </a:t>
            </a:r>
            <a:r>
              <a:rPr lang="en-US" dirty="0" err="1"/>
              <a:t>aliqua</a:t>
            </a:r>
            <a:endParaRPr lang="en-US" dirty="0"/>
          </a:p>
          <a:p>
            <a:r>
              <a:rPr lang="en-US" dirty="0" err="1"/>
              <a:t>Ut</a:t>
            </a:r>
            <a:r>
              <a:rPr lang="en-US" dirty="0"/>
              <a:t> </a:t>
            </a:r>
            <a:r>
              <a:rPr lang="en-US" dirty="0" err="1"/>
              <a:t>enim</a:t>
            </a:r>
            <a:r>
              <a:rPr lang="en-US" dirty="0"/>
              <a:t> ad minim </a:t>
            </a:r>
            <a:r>
              <a:rPr lang="en-US" dirty="0" err="1"/>
              <a:t>veniam</a:t>
            </a:r>
            <a:endParaRPr lang="en-US" dirty="0"/>
          </a:p>
          <a:p>
            <a:r>
              <a:rPr lang="en-US" dirty="0" err="1"/>
              <a:t>quis</a:t>
            </a:r>
            <a:r>
              <a:rPr lang="en-US" dirty="0"/>
              <a:t> </a:t>
            </a:r>
            <a:r>
              <a:rPr lang="en-US" dirty="0" err="1"/>
              <a:t>nostrud</a:t>
            </a:r>
            <a:r>
              <a:rPr lang="en-US" dirty="0"/>
              <a:t> exercitation </a:t>
            </a:r>
            <a:r>
              <a:rPr lang="en-US" dirty="0" err="1"/>
              <a:t>ullamco</a:t>
            </a:r>
            <a:r>
              <a:rPr lang="en-US" dirty="0"/>
              <a:t> </a:t>
            </a:r>
          </a:p>
        </p:txBody>
      </p:sp>
      <p:sp>
        <p:nvSpPr>
          <p:cNvPr id="12" name="Date Placeholder 11"/>
          <p:cNvSpPr>
            <a:spLocks noGrp="1"/>
          </p:cNvSpPr>
          <p:nvPr>
            <p:ph type="dt" sz="half" idx="2"/>
          </p:nvPr>
        </p:nvSpPr>
        <p:spPr/>
        <p:txBody>
          <a:bodyPr/>
          <a:lstStyle/>
          <a:p>
            <a:r>
              <a:rPr lang="en-US"/>
              <a:t>References:</a:t>
            </a:r>
            <a:endParaRPr lang="en-US" dirty="0"/>
          </a:p>
        </p:txBody>
      </p:sp>
      <p:sp>
        <p:nvSpPr>
          <p:cNvPr id="13" name="Footer Placeholder 12"/>
          <p:cNvSpPr>
            <a:spLocks noGrp="1"/>
          </p:cNvSpPr>
          <p:nvPr>
            <p:ph type="ftr" sz="quarter" idx="3"/>
          </p:nvPr>
        </p:nvSpPr>
        <p:spPr/>
        <p:txBody>
          <a:bodyPr/>
          <a:lstStyle/>
          <a:p>
            <a:r>
              <a:rPr lang="en-US"/>
              <a:t>IMECE Paper #</a:t>
            </a:r>
            <a:endParaRPr lang="en-US" dirty="0"/>
          </a:p>
        </p:txBody>
      </p:sp>
      <p:sp>
        <p:nvSpPr>
          <p:cNvPr id="14" name="Slide Number Placeholder 13"/>
          <p:cNvSpPr>
            <a:spLocks noGrp="1"/>
          </p:cNvSpPr>
          <p:nvPr>
            <p:ph type="sldNum" sz="quarter" idx="4"/>
          </p:nvPr>
        </p:nvSpPr>
        <p:spPr/>
        <p:txBody>
          <a:bodyPr/>
          <a:lstStyle/>
          <a:p>
            <a:fld id="{F59123D3-69F4-4D05-B5AE-00585108F363}" type="slidenum">
              <a:rPr lang="en-US" smtClean="0"/>
              <a:pPr/>
              <a:t>3</a:t>
            </a:fld>
            <a:endParaRPr lang="en-US"/>
          </a:p>
        </p:txBody>
      </p:sp>
      <p:sp>
        <p:nvSpPr>
          <p:cNvPr id="2" name="Rectangle 1"/>
          <p:cNvSpPr/>
          <p:nvPr/>
        </p:nvSpPr>
        <p:spPr>
          <a:xfrm>
            <a:off x="8196262" y="1920240"/>
            <a:ext cx="3543300" cy="3476625"/>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Picture</a:t>
            </a:r>
          </a:p>
        </p:txBody>
      </p:sp>
      <p:sp>
        <p:nvSpPr>
          <p:cNvPr id="3" name="TextBox 2"/>
          <p:cNvSpPr txBox="1"/>
          <p:nvPr/>
        </p:nvSpPr>
        <p:spPr>
          <a:xfrm>
            <a:off x="8067675" y="5476875"/>
            <a:ext cx="3800475" cy="584775"/>
          </a:xfrm>
          <a:prstGeom prst="rect">
            <a:avLst/>
          </a:prstGeom>
          <a:noFill/>
        </p:spPr>
        <p:txBody>
          <a:bodyPr wrap="square" rtlCol="0">
            <a:spAutoFit/>
          </a:bodyPr>
          <a:lstStyle/>
          <a:p>
            <a:pPr algn="ctr"/>
            <a:r>
              <a:rPr lang="en-US" sz="1600" dirty="0"/>
              <a:t>Sufficient figure caption describing the picture that is aligned with the image</a:t>
            </a:r>
          </a:p>
        </p:txBody>
      </p:sp>
    </p:spTree>
    <p:extLst>
      <p:ext uri="{BB962C8B-B14F-4D97-AF65-F5344CB8AC3E}">
        <p14:creationId xmlns:p14="http://schemas.microsoft.com/office/powerpoint/2010/main" val="96662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Example Two Column Format</a:t>
            </a:r>
            <a:endParaRPr lang="en-US" dirty="0"/>
          </a:p>
        </p:txBody>
      </p:sp>
      <p:sp>
        <p:nvSpPr>
          <p:cNvPr id="8" name="Content Placeholder 7"/>
          <p:cNvSpPr>
            <a:spLocks noGrp="1"/>
          </p:cNvSpPr>
          <p:nvPr>
            <p:ph sz="half" idx="1"/>
          </p:nvPr>
        </p:nvSpPr>
        <p:spPr/>
        <p:txBody>
          <a:bodyPr>
            <a:normAutofit fontScale="92500"/>
          </a:body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endParaRPr lang="en-US" dirty="0"/>
          </a:p>
          <a:p>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p>
          <a:p>
            <a:r>
              <a:rPr lang="en-US" dirty="0" err="1"/>
              <a:t>ut</a:t>
            </a:r>
            <a:r>
              <a:rPr lang="en-US" dirty="0"/>
              <a:t> </a:t>
            </a:r>
            <a:r>
              <a:rPr lang="en-US" dirty="0" err="1"/>
              <a:t>labore</a:t>
            </a:r>
            <a:r>
              <a:rPr lang="en-US" dirty="0"/>
              <a:t> et </a:t>
            </a:r>
            <a:r>
              <a:rPr lang="en-US" dirty="0" err="1"/>
              <a:t>dolore</a:t>
            </a:r>
            <a:r>
              <a:rPr lang="en-US" dirty="0"/>
              <a:t> magna </a:t>
            </a:r>
            <a:r>
              <a:rPr lang="en-US" dirty="0" err="1"/>
              <a:t>aliqua</a:t>
            </a:r>
            <a:endParaRPr lang="en-US" dirty="0"/>
          </a:p>
          <a:p>
            <a:r>
              <a:rPr lang="en-US" dirty="0" err="1"/>
              <a:t>Ut</a:t>
            </a:r>
            <a:r>
              <a:rPr lang="en-US" dirty="0"/>
              <a:t> </a:t>
            </a:r>
            <a:r>
              <a:rPr lang="en-US" dirty="0" err="1"/>
              <a:t>enim</a:t>
            </a:r>
            <a:r>
              <a:rPr lang="en-US" dirty="0"/>
              <a:t> ad minim </a:t>
            </a:r>
            <a:r>
              <a:rPr lang="en-US" dirty="0" err="1"/>
              <a:t>veniam</a:t>
            </a:r>
            <a:endParaRPr lang="en-US" dirty="0"/>
          </a:p>
        </p:txBody>
      </p:sp>
      <p:sp>
        <p:nvSpPr>
          <p:cNvPr id="9" name="Content Placeholder 8"/>
          <p:cNvSpPr>
            <a:spLocks noGrp="1"/>
          </p:cNvSpPr>
          <p:nvPr>
            <p:ph sz="half" idx="2"/>
          </p:nvPr>
        </p:nvSpPr>
        <p:spPr/>
        <p:txBody>
          <a:bodyPr>
            <a:normAutofit fontScale="92500"/>
          </a:bodyPr>
          <a:lstStyle/>
          <a:p>
            <a:r>
              <a:rPr lang="en-US"/>
              <a:t>Lorem ipsum dolor sit amet</a:t>
            </a:r>
          </a:p>
          <a:p>
            <a:r>
              <a:rPr lang="en-US"/>
              <a:t>consectetur adipiscing elit</a:t>
            </a:r>
          </a:p>
          <a:p>
            <a:r>
              <a:rPr lang="en-US"/>
              <a:t>sed do eiusmod tempor incididunt </a:t>
            </a:r>
          </a:p>
          <a:p>
            <a:r>
              <a:rPr lang="en-US"/>
              <a:t>ut labore et dolore magna aliqua</a:t>
            </a:r>
          </a:p>
          <a:p>
            <a:r>
              <a:rPr lang="en-US"/>
              <a:t>Ut enim ad minim veniam</a:t>
            </a:r>
          </a:p>
          <a:p>
            <a:endParaRPr lang="en-US" dirty="0"/>
          </a:p>
        </p:txBody>
      </p:sp>
      <p:sp>
        <p:nvSpPr>
          <p:cNvPr id="4" name="Date Placeholder 3"/>
          <p:cNvSpPr>
            <a:spLocks noGrp="1"/>
          </p:cNvSpPr>
          <p:nvPr>
            <p:ph type="dt" sz="half" idx="10"/>
          </p:nvPr>
        </p:nvSpPr>
        <p:spPr/>
        <p:txBody>
          <a:bodyPr/>
          <a:lstStyle/>
          <a:p>
            <a:r>
              <a:rPr lang="en-US"/>
              <a:t>References:</a:t>
            </a:r>
            <a:endParaRPr lang="en-US" dirty="0"/>
          </a:p>
        </p:txBody>
      </p:sp>
      <p:sp>
        <p:nvSpPr>
          <p:cNvPr id="5" name="Footer Placeholder 4"/>
          <p:cNvSpPr>
            <a:spLocks noGrp="1"/>
          </p:cNvSpPr>
          <p:nvPr>
            <p:ph type="ftr" sz="quarter" idx="3"/>
          </p:nvPr>
        </p:nvSpPr>
        <p:spPr/>
        <p:txBody>
          <a:bodyPr/>
          <a:lstStyle/>
          <a:p>
            <a:r>
              <a:rPr lang="en-US"/>
              <a:t>IMECE Paper #</a:t>
            </a:r>
            <a:endParaRPr lang="en-US" dirty="0"/>
          </a:p>
        </p:txBody>
      </p:sp>
      <p:sp>
        <p:nvSpPr>
          <p:cNvPr id="6" name="Slide Number Placeholder 5"/>
          <p:cNvSpPr>
            <a:spLocks noGrp="1"/>
          </p:cNvSpPr>
          <p:nvPr>
            <p:ph type="sldNum" sz="quarter" idx="4"/>
          </p:nvPr>
        </p:nvSpPr>
        <p:spPr/>
        <p:txBody>
          <a:bodyPr/>
          <a:lstStyle/>
          <a:p>
            <a:fld id="{F59123D3-69F4-4D05-B5AE-00585108F363}" type="slidenum">
              <a:rPr lang="en-US" smtClean="0"/>
              <a:pPr/>
              <a:t>4</a:t>
            </a:fld>
            <a:endParaRPr lang="en-US"/>
          </a:p>
        </p:txBody>
      </p:sp>
    </p:spTree>
    <p:extLst>
      <p:ext uri="{BB962C8B-B14F-4D97-AF65-F5344CB8AC3E}">
        <p14:creationId xmlns:p14="http://schemas.microsoft.com/office/powerpoint/2010/main" val="2029396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Example Slides</a:t>
            </a:r>
          </a:p>
        </p:txBody>
      </p:sp>
      <p:sp>
        <p:nvSpPr>
          <p:cNvPr id="13" name="TextBox 12"/>
          <p:cNvSpPr txBox="1"/>
          <p:nvPr/>
        </p:nvSpPr>
        <p:spPr>
          <a:xfrm>
            <a:off x="5981700" y="3670934"/>
            <a:ext cx="6082821" cy="1477328"/>
          </a:xfrm>
          <a:prstGeom prst="rect">
            <a:avLst/>
          </a:prstGeom>
          <a:noFill/>
        </p:spPr>
        <p:txBody>
          <a:bodyPr wrap="square" rtlCol="0">
            <a:spAutoFit/>
          </a:bodyPr>
          <a:lstStyle/>
          <a:p>
            <a:r>
              <a:rPr lang="en-US" b="1" i="1" dirty="0">
                <a:solidFill>
                  <a:srgbClr val="FF0000"/>
                </a:solidFill>
              </a:rPr>
              <a:t>Note: Text and items in red on following slides are simply thoughts by the Technical Program Chair to illustrate the methodology behind how they present their material. Authors are welcome to present their material in a different manner, but perhaps you will find these slides helpful.</a:t>
            </a:r>
          </a:p>
        </p:txBody>
      </p:sp>
    </p:spTree>
    <p:extLst>
      <p:ext uri="{BB962C8B-B14F-4D97-AF65-F5344CB8AC3E}">
        <p14:creationId xmlns:p14="http://schemas.microsoft.com/office/powerpoint/2010/main" val="1497348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Outline</a:t>
            </a:r>
          </a:p>
        </p:txBody>
      </p:sp>
      <p:sp>
        <p:nvSpPr>
          <p:cNvPr id="4" name="Content Placeholder 3"/>
          <p:cNvSpPr>
            <a:spLocks noGrp="1"/>
          </p:cNvSpPr>
          <p:nvPr>
            <p:ph idx="1"/>
          </p:nvPr>
        </p:nvSpPr>
        <p:spPr/>
        <p:txBody>
          <a:bodyPr/>
          <a:lstStyle/>
          <a:p>
            <a:r>
              <a:rPr lang="en-US" dirty="0"/>
              <a:t>Background</a:t>
            </a:r>
          </a:p>
          <a:p>
            <a:r>
              <a:rPr lang="en-US" dirty="0"/>
              <a:t>Motivation</a:t>
            </a:r>
          </a:p>
          <a:p>
            <a:r>
              <a:rPr lang="en-US" dirty="0"/>
              <a:t>Materials and Methods</a:t>
            </a:r>
          </a:p>
          <a:p>
            <a:r>
              <a:rPr lang="en-US" dirty="0"/>
              <a:t>Results </a:t>
            </a:r>
          </a:p>
          <a:p>
            <a:r>
              <a:rPr lang="en-US" dirty="0"/>
              <a:t>Discussion</a:t>
            </a:r>
          </a:p>
          <a:p>
            <a:r>
              <a:rPr lang="en-US" dirty="0"/>
              <a:t>Conclusion</a:t>
            </a:r>
          </a:p>
          <a:p>
            <a:r>
              <a:rPr lang="en-US" dirty="0"/>
              <a:t>Acknowledgements</a:t>
            </a:r>
          </a:p>
          <a:p>
            <a:endParaRPr lang="en-US" dirty="0"/>
          </a:p>
          <a:p>
            <a:endParaRPr lang="en-US" dirty="0"/>
          </a:p>
        </p:txBody>
      </p:sp>
      <p:sp>
        <p:nvSpPr>
          <p:cNvPr id="6" name="Footer Placeholder 12"/>
          <p:cNvSpPr>
            <a:spLocks noGrp="1"/>
          </p:cNvSpPr>
          <p:nvPr>
            <p:ph type="ftr" sz="quarter" idx="3"/>
          </p:nvPr>
        </p:nvSpPr>
        <p:spPr>
          <a:xfrm>
            <a:off x="4038600" y="6426200"/>
            <a:ext cx="4114800" cy="365125"/>
          </a:xfrm>
        </p:spPr>
        <p:txBody>
          <a:bodyPr/>
          <a:lstStyle/>
          <a:p>
            <a:r>
              <a:rPr lang="en-US" dirty="0"/>
              <a:t>IMECE 2018-86410</a:t>
            </a:r>
          </a:p>
        </p:txBody>
      </p:sp>
      <p:sp>
        <p:nvSpPr>
          <p:cNvPr id="7" name="Slide Number Placeholder 13"/>
          <p:cNvSpPr>
            <a:spLocks noGrp="1"/>
          </p:cNvSpPr>
          <p:nvPr>
            <p:ph type="sldNum" sz="quarter" idx="4"/>
          </p:nvPr>
        </p:nvSpPr>
        <p:spPr>
          <a:xfrm>
            <a:off x="8639175" y="6426200"/>
            <a:ext cx="2743200" cy="365125"/>
          </a:xfrm>
        </p:spPr>
        <p:txBody>
          <a:bodyPr/>
          <a:lstStyle/>
          <a:p>
            <a:fld id="{F59123D3-69F4-4D05-B5AE-00585108F363}" type="slidenum">
              <a:rPr lang="en-US" smtClean="0"/>
              <a:pPr/>
              <a:t>6</a:t>
            </a:fld>
            <a:endParaRPr lang="en-US"/>
          </a:p>
        </p:txBody>
      </p:sp>
      <p:sp>
        <p:nvSpPr>
          <p:cNvPr id="8" name="TextBox 7"/>
          <p:cNvSpPr txBox="1"/>
          <p:nvPr/>
        </p:nvSpPr>
        <p:spPr>
          <a:xfrm>
            <a:off x="4364966" y="621103"/>
            <a:ext cx="6379234" cy="830997"/>
          </a:xfrm>
          <a:prstGeom prst="rect">
            <a:avLst/>
          </a:prstGeom>
          <a:noFill/>
        </p:spPr>
        <p:txBody>
          <a:bodyPr wrap="square" rtlCol="0">
            <a:spAutoFit/>
          </a:bodyPr>
          <a:lstStyle/>
          <a:p>
            <a:r>
              <a:rPr lang="en-US" sz="1600" i="1" dirty="0">
                <a:solidFill>
                  <a:srgbClr val="FF0000"/>
                </a:solidFill>
              </a:rPr>
              <a:t>In general, it is always helpful to start with an outline to help set the stage along with the material that will be presented. </a:t>
            </a:r>
            <a:r>
              <a:rPr lang="en-US" sz="1600" b="1" i="1" dirty="0">
                <a:solidFill>
                  <a:srgbClr val="FF0000"/>
                </a:solidFill>
              </a:rPr>
              <a:t>This is an example outline</a:t>
            </a:r>
            <a:r>
              <a:rPr lang="en-US" sz="1600" i="1" dirty="0">
                <a:solidFill>
                  <a:srgbClr val="FF0000"/>
                </a:solidFill>
              </a:rPr>
              <a:t>, please change it so that it fits your work better.</a:t>
            </a:r>
          </a:p>
        </p:txBody>
      </p:sp>
      <p:sp>
        <p:nvSpPr>
          <p:cNvPr id="9" name="TextBox 8"/>
          <p:cNvSpPr txBox="1"/>
          <p:nvPr/>
        </p:nvSpPr>
        <p:spPr>
          <a:xfrm>
            <a:off x="6944264" y="2786332"/>
            <a:ext cx="4572000" cy="1384995"/>
          </a:xfrm>
          <a:prstGeom prst="rect">
            <a:avLst/>
          </a:prstGeom>
          <a:noFill/>
        </p:spPr>
        <p:txBody>
          <a:bodyPr wrap="square" rtlCol="0">
            <a:spAutoFit/>
          </a:bodyPr>
          <a:lstStyle/>
          <a:p>
            <a:r>
              <a:rPr lang="en-US" sz="2800" i="1" dirty="0"/>
              <a:t>Due to proprietary material, please no picture taking during presentation</a:t>
            </a:r>
          </a:p>
        </p:txBody>
      </p:sp>
      <p:sp>
        <p:nvSpPr>
          <p:cNvPr id="10" name="TextBox 9"/>
          <p:cNvSpPr txBox="1"/>
          <p:nvPr/>
        </p:nvSpPr>
        <p:spPr>
          <a:xfrm>
            <a:off x="7013275" y="4735903"/>
            <a:ext cx="4848046" cy="584775"/>
          </a:xfrm>
          <a:prstGeom prst="rect">
            <a:avLst/>
          </a:prstGeom>
          <a:noFill/>
        </p:spPr>
        <p:txBody>
          <a:bodyPr wrap="square" rtlCol="0">
            <a:spAutoFit/>
          </a:bodyPr>
          <a:lstStyle/>
          <a:p>
            <a:r>
              <a:rPr lang="en-US" sz="1600" i="1" dirty="0">
                <a:solidFill>
                  <a:srgbClr val="FF0000"/>
                </a:solidFill>
              </a:rPr>
              <a:t>If you would like your audience to not take pictures, make sure it is known early on during your presentation</a:t>
            </a:r>
          </a:p>
        </p:txBody>
      </p:sp>
      <p:cxnSp>
        <p:nvCxnSpPr>
          <p:cNvPr id="11" name="Straight Arrow Connector 10"/>
          <p:cNvCxnSpPr/>
          <p:nvPr/>
        </p:nvCxnSpPr>
        <p:spPr>
          <a:xfrm flipH="1">
            <a:off x="3045125" y="983412"/>
            <a:ext cx="1086928" cy="2156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9" idx="2"/>
          </p:cNvCxnSpPr>
          <p:nvPr/>
        </p:nvCxnSpPr>
        <p:spPr>
          <a:xfrm flipH="1" flipV="1">
            <a:off x="9230264" y="4171327"/>
            <a:ext cx="146649" cy="5128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01364" y="1657355"/>
            <a:ext cx="5257800" cy="1077218"/>
          </a:xfrm>
          <a:prstGeom prst="rect">
            <a:avLst/>
          </a:prstGeom>
          <a:noFill/>
        </p:spPr>
        <p:txBody>
          <a:bodyPr wrap="square" rtlCol="0">
            <a:spAutoFit/>
          </a:bodyPr>
          <a:lstStyle/>
          <a:p>
            <a:r>
              <a:rPr lang="en-US" sz="1600" i="1" dirty="0">
                <a:solidFill>
                  <a:srgbClr val="FF0000"/>
                </a:solidFill>
              </a:rPr>
              <a:t>Timing: Usually, I target about 1 to 1.5 minutes per slide with content. This way, I make sure that I spend the proper amount of time on the slide describing the material; hence, giving the audience time to understand the work.</a:t>
            </a:r>
          </a:p>
        </p:txBody>
      </p:sp>
    </p:spTree>
    <p:extLst>
      <p:ext uri="{BB962C8B-B14F-4D97-AF65-F5344CB8AC3E}">
        <p14:creationId xmlns:p14="http://schemas.microsoft.com/office/powerpoint/2010/main" val="307325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 up of a map&#10;&#10;Description generated with high confidence">
            <a:extLst>
              <a:ext uri="{FF2B5EF4-FFF2-40B4-BE49-F238E27FC236}">
                <a16:creationId xmlns:a16="http://schemas.microsoft.com/office/drawing/2014/main" id="{A3A0F936-458A-4B9F-9EFD-DC79BB106A1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78280" y="1727200"/>
            <a:ext cx="3858974" cy="3749040"/>
          </a:xfrm>
          <a:prstGeom prst="rect">
            <a:avLst/>
          </a:prstGeom>
        </p:spPr>
      </p:pic>
      <p:sp>
        <p:nvSpPr>
          <p:cNvPr id="2" name="Title 1"/>
          <p:cNvSpPr>
            <a:spLocks noGrp="1"/>
          </p:cNvSpPr>
          <p:nvPr>
            <p:ph type="title"/>
          </p:nvPr>
        </p:nvSpPr>
        <p:spPr/>
        <p:txBody>
          <a:bodyPr/>
          <a:lstStyle/>
          <a:p>
            <a:r>
              <a:rPr lang="en-US" dirty="0"/>
              <a:t>Injection Sweep (Performance)</a:t>
            </a:r>
          </a:p>
        </p:txBody>
      </p:sp>
      <p:sp>
        <p:nvSpPr>
          <p:cNvPr id="3" name="Content Placeholder 2"/>
          <p:cNvSpPr>
            <a:spLocks noGrp="1"/>
          </p:cNvSpPr>
          <p:nvPr>
            <p:ph idx="1"/>
          </p:nvPr>
        </p:nvSpPr>
        <p:spPr>
          <a:xfrm>
            <a:off x="838199" y="1920240"/>
            <a:ext cx="6244088" cy="4351338"/>
          </a:xfrm>
        </p:spPr>
        <p:txBody>
          <a:bodyPr/>
          <a:lstStyle/>
          <a:p>
            <a:r>
              <a:rPr lang="en-US" dirty="0"/>
              <a:t>Advances start of combustion</a:t>
            </a:r>
          </a:p>
          <a:p>
            <a:r>
              <a:rPr lang="en-US" dirty="0"/>
              <a:t>Ignition delay increases</a:t>
            </a:r>
          </a:p>
          <a:p>
            <a:r>
              <a:rPr lang="en-US" dirty="0"/>
              <a:t>Level of knock decreases</a:t>
            </a:r>
          </a:p>
          <a:p>
            <a:r>
              <a:rPr lang="en-US" dirty="0"/>
              <a:t>Cycle-to-cycle variations grow</a:t>
            </a:r>
          </a:p>
          <a:p>
            <a:r>
              <a:rPr lang="en-US" dirty="0"/>
              <a:t>Becomes challenging to maintain power</a:t>
            </a:r>
          </a:p>
        </p:txBody>
      </p:sp>
      <p:sp>
        <p:nvSpPr>
          <p:cNvPr id="4" name="Date Placeholder 3"/>
          <p:cNvSpPr>
            <a:spLocks noGrp="1"/>
          </p:cNvSpPr>
          <p:nvPr>
            <p:ph type="dt" sz="half" idx="2"/>
          </p:nvPr>
        </p:nvSpPr>
        <p:spPr/>
        <p:txBody>
          <a:bodyPr/>
          <a:lstStyle/>
          <a:p>
            <a:r>
              <a:rPr lang="en-US" dirty="0"/>
              <a:t>doi: 10.1115/1.4042334</a:t>
            </a:r>
          </a:p>
        </p:txBody>
      </p:sp>
      <p:sp>
        <p:nvSpPr>
          <p:cNvPr id="5" name="Footer Placeholder 4"/>
          <p:cNvSpPr>
            <a:spLocks noGrp="1"/>
          </p:cNvSpPr>
          <p:nvPr>
            <p:ph type="ftr" sz="quarter" idx="3"/>
          </p:nvPr>
        </p:nvSpPr>
        <p:spPr/>
        <p:txBody>
          <a:bodyPr/>
          <a:lstStyle/>
          <a:p>
            <a:r>
              <a:rPr lang="en-US" dirty="0"/>
              <a:t>IMECE 2018-86410</a:t>
            </a:r>
          </a:p>
        </p:txBody>
      </p:sp>
      <p:sp>
        <p:nvSpPr>
          <p:cNvPr id="6" name="Slide Number Placeholder 5"/>
          <p:cNvSpPr>
            <a:spLocks noGrp="1"/>
          </p:cNvSpPr>
          <p:nvPr>
            <p:ph type="sldNum" sz="quarter" idx="4"/>
          </p:nvPr>
        </p:nvSpPr>
        <p:spPr/>
        <p:txBody>
          <a:bodyPr/>
          <a:lstStyle/>
          <a:p>
            <a:fld id="{F59123D3-69F4-4D05-B5AE-00585108F363}" type="slidenum">
              <a:rPr lang="en-US" smtClean="0"/>
              <a:pPr/>
              <a:t>7</a:t>
            </a:fld>
            <a:endParaRPr lang="en-US"/>
          </a:p>
        </p:txBody>
      </p:sp>
      <p:sp>
        <p:nvSpPr>
          <p:cNvPr id="9" name="Rectangle 8"/>
          <p:cNvSpPr/>
          <p:nvPr/>
        </p:nvSpPr>
        <p:spPr>
          <a:xfrm>
            <a:off x="7142965" y="5437136"/>
            <a:ext cx="4045788" cy="830997"/>
          </a:xfrm>
          <a:prstGeom prst="rect">
            <a:avLst/>
          </a:prstGeom>
        </p:spPr>
        <p:txBody>
          <a:bodyPr wrap="square">
            <a:spAutoFit/>
          </a:bodyPr>
          <a:lstStyle/>
          <a:p>
            <a:pPr algn="ctr"/>
            <a:r>
              <a:rPr lang="en-US" sz="1600" dirty="0">
                <a:latin typeface="Calibri" panose="020F0502020204030204" pitchFamily="34" charset="0"/>
                <a:ea typeface="Times New Roman" panose="02020603050405020304" pitchFamily="18" charset="0"/>
              </a:rPr>
              <a:t>In-cylinder pressure vs. crank angle at 0.5 N-m engine torque for fuel injection timing from 12.5</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º</a:t>
            </a:r>
            <a:r>
              <a:rPr lang="en-US" sz="1600" dirty="0">
                <a:latin typeface="Calibri" panose="020F0502020204030204" pitchFamily="34" charset="0"/>
                <a:ea typeface="Times New Roman" panose="02020603050405020304" pitchFamily="18" charset="0"/>
              </a:rPr>
              <a:t> to 35.0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º</a:t>
            </a:r>
            <a:r>
              <a:rPr lang="en-US" sz="1600" dirty="0">
                <a:latin typeface="Calibri" panose="020F0502020204030204" pitchFamily="34" charset="0"/>
                <a:ea typeface="Times New Roman" panose="02020603050405020304" pitchFamily="18" charset="0"/>
              </a:rPr>
              <a:t> Before Top Dead Center (BTDC)</a:t>
            </a:r>
            <a:endParaRPr lang="en-US" dirty="0">
              <a:effectLst/>
              <a:latin typeface="Calibri" panose="020F0502020204030204" pitchFamily="34" charset="0"/>
              <a:ea typeface="Times New Roman" panose="02020603050405020304" pitchFamily="18" charset="0"/>
            </a:endParaRPr>
          </a:p>
        </p:txBody>
      </p:sp>
      <p:sp>
        <p:nvSpPr>
          <p:cNvPr id="10" name="TextBox 9"/>
          <p:cNvSpPr txBox="1"/>
          <p:nvPr/>
        </p:nvSpPr>
        <p:spPr>
          <a:xfrm>
            <a:off x="2484791" y="89332"/>
            <a:ext cx="3252519" cy="738664"/>
          </a:xfrm>
          <a:prstGeom prst="rect">
            <a:avLst/>
          </a:prstGeom>
          <a:noFill/>
        </p:spPr>
        <p:txBody>
          <a:bodyPr wrap="square" rtlCol="0">
            <a:spAutoFit/>
          </a:bodyPr>
          <a:lstStyle/>
          <a:p>
            <a:r>
              <a:rPr lang="en-US" sz="1400" i="1" dirty="0">
                <a:solidFill>
                  <a:srgbClr val="FF0000"/>
                </a:solidFill>
              </a:rPr>
              <a:t>Text bullets are large enough to read easily from back of room and are statements rather than sentences</a:t>
            </a:r>
          </a:p>
        </p:txBody>
      </p:sp>
      <p:cxnSp>
        <p:nvCxnSpPr>
          <p:cNvPr id="12" name="Straight Arrow Connector 11"/>
          <p:cNvCxnSpPr>
            <a:cxnSpLocks/>
          </p:cNvCxnSpPr>
          <p:nvPr/>
        </p:nvCxnSpPr>
        <p:spPr>
          <a:xfrm>
            <a:off x="4689201" y="827996"/>
            <a:ext cx="1" cy="10922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283063" y="71261"/>
            <a:ext cx="4010025" cy="954107"/>
          </a:xfrm>
          <a:prstGeom prst="rect">
            <a:avLst/>
          </a:prstGeom>
          <a:noFill/>
        </p:spPr>
        <p:txBody>
          <a:bodyPr wrap="square" rtlCol="0">
            <a:spAutoFit/>
          </a:bodyPr>
          <a:lstStyle/>
          <a:p>
            <a:r>
              <a:rPr lang="en-US" sz="1400" i="1" dirty="0">
                <a:solidFill>
                  <a:srgbClr val="FF0000"/>
                </a:solidFill>
              </a:rPr>
              <a:t>Graph is large, uses color to highlight different data, axes and legend font easy to see clearly, caption is well described &amp; easy to read, bulleted text does not encroach on graph</a:t>
            </a:r>
          </a:p>
        </p:txBody>
      </p:sp>
      <p:cxnSp>
        <p:nvCxnSpPr>
          <p:cNvPr id="16" name="Straight Arrow Connector 15"/>
          <p:cNvCxnSpPr>
            <a:cxnSpLocks/>
          </p:cNvCxnSpPr>
          <p:nvPr/>
        </p:nvCxnSpPr>
        <p:spPr>
          <a:xfrm>
            <a:off x="9107767" y="827996"/>
            <a:ext cx="341033" cy="9555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091" y="5479883"/>
            <a:ext cx="2683390" cy="738664"/>
          </a:xfrm>
          <a:prstGeom prst="rect">
            <a:avLst/>
          </a:prstGeom>
          <a:noFill/>
        </p:spPr>
        <p:txBody>
          <a:bodyPr wrap="square" rtlCol="0">
            <a:spAutoFit/>
          </a:bodyPr>
          <a:lstStyle/>
          <a:p>
            <a:r>
              <a:rPr lang="en-US" sz="1400" i="1" dirty="0">
                <a:solidFill>
                  <a:srgbClr val="FF0000"/>
                </a:solidFill>
              </a:rPr>
              <a:t>If some material on slide comes from literature, should indicate associated reference(s)</a:t>
            </a:r>
          </a:p>
        </p:txBody>
      </p:sp>
      <p:cxnSp>
        <p:nvCxnSpPr>
          <p:cNvPr id="26" name="Straight Arrow Connector 25"/>
          <p:cNvCxnSpPr>
            <a:endCxn id="4" idx="1"/>
          </p:cNvCxnSpPr>
          <p:nvPr/>
        </p:nvCxnSpPr>
        <p:spPr>
          <a:xfrm>
            <a:off x="517585" y="6254151"/>
            <a:ext cx="320615" cy="354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641092" y="5821085"/>
            <a:ext cx="2096218" cy="523220"/>
          </a:xfrm>
          <a:prstGeom prst="rect">
            <a:avLst/>
          </a:prstGeom>
          <a:noFill/>
        </p:spPr>
        <p:txBody>
          <a:bodyPr wrap="square" rtlCol="0">
            <a:spAutoFit/>
          </a:bodyPr>
          <a:lstStyle/>
          <a:p>
            <a:r>
              <a:rPr lang="en-US" sz="1400" i="1" dirty="0">
                <a:solidFill>
                  <a:srgbClr val="FF0000"/>
                </a:solidFill>
              </a:rPr>
              <a:t>Paper number to remind audience</a:t>
            </a:r>
          </a:p>
        </p:txBody>
      </p:sp>
      <p:cxnSp>
        <p:nvCxnSpPr>
          <p:cNvPr id="33" name="Straight Arrow Connector 32"/>
          <p:cNvCxnSpPr/>
          <p:nvPr/>
        </p:nvCxnSpPr>
        <p:spPr>
          <a:xfrm>
            <a:off x="4977442" y="6262778"/>
            <a:ext cx="405441" cy="2932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055689" y="6334780"/>
            <a:ext cx="2393111" cy="523220"/>
          </a:xfrm>
          <a:prstGeom prst="rect">
            <a:avLst/>
          </a:prstGeom>
          <a:noFill/>
        </p:spPr>
        <p:txBody>
          <a:bodyPr wrap="square" rtlCol="0">
            <a:spAutoFit/>
          </a:bodyPr>
          <a:lstStyle/>
          <a:p>
            <a:pPr algn="r"/>
            <a:r>
              <a:rPr lang="en-US" sz="1400" i="1" dirty="0">
                <a:solidFill>
                  <a:srgbClr val="FF0000"/>
                </a:solidFill>
              </a:rPr>
              <a:t>I like adding my university logo for specificity</a:t>
            </a:r>
          </a:p>
        </p:txBody>
      </p:sp>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t="10671" r="85958"/>
          <a:stretch/>
        </p:blipFill>
        <p:spPr>
          <a:xfrm>
            <a:off x="10094973" y="6429375"/>
            <a:ext cx="449201" cy="428625"/>
          </a:xfrm>
          <a:prstGeom prst="rect">
            <a:avLst/>
          </a:prstGeom>
        </p:spPr>
      </p:pic>
      <p:cxnSp>
        <p:nvCxnSpPr>
          <p:cNvPr id="40" name="Straight Arrow Connector 39"/>
          <p:cNvCxnSpPr/>
          <p:nvPr/>
        </p:nvCxnSpPr>
        <p:spPr>
          <a:xfrm flipV="1">
            <a:off x="9501817" y="6596063"/>
            <a:ext cx="555056" cy="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3BDA5EE-7A57-4223-8CBF-8B2FE3F60D00}"/>
              </a:ext>
            </a:extLst>
          </p:cNvPr>
          <p:cNvSpPr txBox="1"/>
          <p:nvPr/>
        </p:nvSpPr>
        <p:spPr>
          <a:xfrm>
            <a:off x="11135360" y="4668540"/>
            <a:ext cx="1056640" cy="1600438"/>
          </a:xfrm>
          <a:prstGeom prst="rect">
            <a:avLst/>
          </a:prstGeom>
          <a:noFill/>
        </p:spPr>
        <p:txBody>
          <a:bodyPr wrap="square" rtlCol="0">
            <a:spAutoFit/>
          </a:bodyPr>
          <a:lstStyle/>
          <a:p>
            <a:pPr algn="r"/>
            <a:r>
              <a:rPr lang="en-US" sz="1400" i="1" dirty="0">
                <a:solidFill>
                  <a:srgbClr val="FF0000"/>
                </a:solidFill>
              </a:rPr>
              <a:t>Should always have page numbers for audience to reference</a:t>
            </a:r>
          </a:p>
        </p:txBody>
      </p:sp>
      <p:cxnSp>
        <p:nvCxnSpPr>
          <p:cNvPr id="21" name="Straight Arrow Connector 20">
            <a:extLst>
              <a:ext uri="{FF2B5EF4-FFF2-40B4-BE49-F238E27FC236}">
                <a16:creationId xmlns:a16="http://schemas.microsoft.com/office/drawing/2014/main" id="{3B7AAAE7-AC94-4465-9F4B-D5D647E13BAB}"/>
              </a:ext>
            </a:extLst>
          </p:cNvPr>
          <p:cNvCxnSpPr>
            <a:cxnSpLocks/>
          </p:cNvCxnSpPr>
          <p:nvPr/>
        </p:nvCxnSpPr>
        <p:spPr>
          <a:xfrm flipH="1">
            <a:off x="11389360" y="6258818"/>
            <a:ext cx="355601" cy="2334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44968D-903D-4262-889C-0CAE4FCB5863}"/>
              </a:ext>
            </a:extLst>
          </p:cNvPr>
          <p:cNvSpPr txBox="1"/>
          <p:nvPr/>
        </p:nvSpPr>
        <p:spPr>
          <a:xfrm>
            <a:off x="10952480" y="1796212"/>
            <a:ext cx="1239520" cy="2246769"/>
          </a:xfrm>
          <a:prstGeom prst="rect">
            <a:avLst/>
          </a:prstGeom>
          <a:noFill/>
        </p:spPr>
        <p:txBody>
          <a:bodyPr wrap="square" rtlCol="0">
            <a:spAutoFit/>
          </a:bodyPr>
          <a:lstStyle/>
          <a:p>
            <a:pPr algn="r"/>
            <a:r>
              <a:rPr lang="en-US" sz="1400" i="1" dirty="0">
                <a:solidFill>
                  <a:srgbClr val="FF0000"/>
                </a:solidFill>
              </a:rPr>
              <a:t>Picture: Format – Color – Set Transparent Color; if have color slides can make background of image transparent  </a:t>
            </a:r>
          </a:p>
        </p:txBody>
      </p:sp>
      <p:cxnSp>
        <p:nvCxnSpPr>
          <p:cNvPr id="32" name="Straight Arrow Connector 31">
            <a:extLst>
              <a:ext uri="{FF2B5EF4-FFF2-40B4-BE49-F238E27FC236}">
                <a16:creationId xmlns:a16="http://schemas.microsoft.com/office/drawing/2014/main" id="{BBA3B812-C715-4CFB-ABAA-BB8308AAD612}"/>
              </a:ext>
            </a:extLst>
          </p:cNvPr>
          <p:cNvCxnSpPr>
            <a:cxnSpLocks/>
          </p:cNvCxnSpPr>
          <p:nvPr/>
        </p:nvCxnSpPr>
        <p:spPr>
          <a:xfrm flipH="1">
            <a:off x="10972800" y="2032000"/>
            <a:ext cx="426720" cy="152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98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shot of a cell phone&#10;&#10;Description generated with very high confidence">
            <a:extLst>
              <a:ext uri="{FF2B5EF4-FFF2-40B4-BE49-F238E27FC236}">
                <a16:creationId xmlns:a16="http://schemas.microsoft.com/office/drawing/2014/main" id="{7D50ED64-4660-4BB0-B6CC-EF4C1D4C1329}"/>
              </a:ext>
            </a:extLst>
          </p:cNvPr>
          <p:cNvPicPr>
            <a:picLocks noChangeAspect="1"/>
          </p:cNvPicPr>
          <p:nvPr/>
        </p:nvPicPr>
        <p:blipFill>
          <a:blip r:embed="rId2"/>
          <a:stretch>
            <a:fillRect/>
          </a:stretch>
        </p:blipFill>
        <p:spPr>
          <a:xfrm>
            <a:off x="7393180" y="1837672"/>
            <a:ext cx="3920009" cy="3658420"/>
          </a:xfrm>
          <a:prstGeom prst="rect">
            <a:avLst/>
          </a:prstGeom>
        </p:spPr>
      </p:pic>
      <p:sp>
        <p:nvSpPr>
          <p:cNvPr id="2" name="Title 1"/>
          <p:cNvSpPr>
            <a:spLocks noGrp="1"/>
          </p:cNvSpPr>
          <p:nvPr>
            <p:ph type="title"/>
          </p:nvPr>
        </p:nvSpPr>
        <p:spPr>
          <a:xfrm>
            <a:off x="838199" y="777666"/>
            <a:ext cx="11029951" cy="1005840"/>
          </a:xfrm>
        </p:spPr>
        <p:txBody>
          <a:bodyPr>
            <a:normAutofit/>
          </a:bodyPr>
          <a:lstStyle/>
          <a:p>
            <a:r>
              <a:rPr lang="en-US" dirty="0"/>
              <a:t>Injection Sweep (Emissions)</a:t>
            </a:r>
          </a:p>
        </p:txBody>
      </p:sp>
      <p:sp>
        <p:nvSpPr>
          <p:cNvPr id="3" name="Content Placeholder 2"/>
          <p:cNvSpPr>
            <a:spLocks noGrp="1"/>
          </p:cNvSpPr>
          <p:nvPr>
            <p:ph idx="1"/>
          </p:nvPr>
        </p:nvSpPr>
        <p:spPr>
          <a:xfrm>
            <a:off x="838199" y="1920240"/>
            <a:ext cx="5623561" cy="4351338"/>
          </a:xfrm>
        </p:spPr>
        <p:txBody>
          <a:bodyPr>
            <a:normAutofit/>
          </a:bodyPr>
          <a:lstStyle/>
          <a:p>
            <a:r>
              <a:rPr lang="en-US" dirty="0"/>
              <a:t>Fuel economy got worse</a:t>
            </a:r>
          </a:p>
          <a:p>
            <a:r>
              <a:rPr lang="en-US" dirty="0"/>
              <a:t>More fuel = more carbon</a:t>
            </a:r>
          </a:p>
          <a:p>
            <a:r>
              <a:rPr lang="en-US" dirty="0"/>
              <a:t>THC inhibits CO conversion</a:t>
            </a:r>
          </a:p>
          <a:p>
            <a:pPr lvl="1"/>
            <a:r>
              <a:rPr lang="en-US" dirty="0"/>
              <a:t>CO conversion initiates after  THC species disappear</a:t>
            </a:r>
          </a:p>
          <a:p>
            <a:pPr lvl="1"/>
            <a:r>
              <a:rPr lang="en-US" dirty="0"/>
              <a:t>Temperatures not sufficient to facilitate CO oxidation</a:t>
            </a:r>
          </a:p>
          <a:p>
            <a:pPr lvl="1"/>
            <a:endParaRPr lang="en-US" dirty="0"/>
          </a:p>
        </p:txBody>
      </p:sp>
      <p:sp>
        <p:nvSpPr>
          <p:cNvPr id="5" name="Footer Placeholder 4"/>
          <p:cNvSpPr>
            <a:spLocks noGrp="1"/>
          </p:cNvSpPr>
          <p:nvPr>
            <p:ph type="ftr" sz="quarter" idx="3"/>
          </p:nvPr>
        </p:nvSpPr>
        <p:spPr/>
        <p:txBody>
          <a:bodyPr/>
          <a:lstStyle/>
          <a:p>
            <a:r>
              <a:rPr lang="en-US" dirty="0"/>
              <a:t>IMECE 2018-86410</a:t>
            </a:r>
          </a:p>
        </p:txBody>
      </p:sp>
      <p:sp>
        <p:nvSpPr>
          <p:cNvPr id="6" name="Slide Number Placeholder 5"/>
          <p:cNvSpPr>
            <a:spLocks noGrp="1"/>
          </p:cNvSpPr>
          <p:nvPr>
            <p:ph type="sldNum" sz="quarter" idx="4"/>
          </p:nvPr>
        </p:nvSpPr>
        <p:spPr/>
        <p:txBody>
          <a:bodyPr/>
          <a:lstStyle/>
          <a:p>
            <a:fld id="{F59123D3-69F4-4D05-B5AE-00585108F363}" type="slidenum">
              <a:rPr lang="en-US" smtClean="0"/>
              <a:pPr/>
              <a:t>8</a:t>
            </a:fld>
            <a:endParaRPr lang="en-US"/>
          </a:p>
        </p:txBody>
      </p:sp>
      <p:sp>
        <p:nvSpPr>
          <p:cNvPr id="10" name="TextBox 9"/>
          <p:cNvSpPr txBox="1"/>
          <p:nvPr/>
        </p:nvSpPr>
        <p:spPr>
          <a:xfrm>
            <a:off x="7670800" y="613955"/>
            <a:ext cx="4442778" cy="1169551"/>
          </a:xfrm>
          <a:prstGeom prst="rect">
            <a:avLst/>
          </a:prstGeom>
          <a:noFill/>
        </p:spPr>
        <p:txBody>
          <a:bodyPr wrap="square" rtlCol="0">
            <a:spAutoFit/>
          </a:bodyPr>
          <a:lstStyle/>
          <a:p>
            <a:r>
              <a:rPr lang="en-US" sz="1400" i="1" dirty="0">
                <a:solidFill>
                  <a:srgbClr val="FF0000"/>
                </a:solidFill>
              </a:rPr>
              <a:t>Error bars are provided for experimental data, data are not connected inferring a relationship (curve-fits are OK – make sure to indicate the type of fit), axes font color coordinates with legend colors, 600 dpi image presented (i.e., high resolution)</a:t>
            </a:r>
          </a:p>
        </p:txBody>
      </p:sp>
      <p:cxnSp>
        <p:nvCxnSpPr>
          <p:cNvPr id="11" name="Straight Arrow Connector 10"/>
          <p:cNvCxnSpPr>
            <a:cxnSpLocks/>
          </p:cNvCxnSpPr>
          <p:nvPr/>
        </p:nvCxnSpPr>
        <p:spPr>
          <a:xfrm>
            <a:off x="10015757" y="1580559"/>
            <a:ext cx="0" cy="366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330290" y="5472061"/>
            <a:ext cx="4045788" cy="830997"/>
          </a:xfrm>
          <a:prstGeom prst="rect">
            <a:avLst/>
          </a:prstGeom>
        </p:spPr>
        <p:txBody>
          <a:bodyPr wrap="square">
            <a:spAutoFit/>
          </a:bodyPr>
          <a:lstStyle/>
          <a:p>
            <a:pPr algn="ctr"/>
            <a:r>
              <a:rPr lang="en-US" sz="1600" dirty="0">
                <a:latin typeface="Calibri" panose="020F0502020204030204" pitchFamily="34" charset="0"/>
                <a:ea typeface="Times New Roman" panose="02020603050405020304" pitchFamily="18" charset="0"/>
              </a:rPr>
              <a:t>Carbon monoxide and total hydrocarbon emissions at 0.5 N-m engine torque for fuel injection timing from 12.5</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º</a:t>
            </a:r>
            <a:r>
              <a:rPr lang="en-US" sz="1600" dirty="0">
                <a:latin typeface="Calibri" panose="020F0502020204030204" pitchFamily="34" charset="0"/>
                <a:ea typeface="Times New Roman" panose="02020603050405020304" pitchFamily="18" charset="0"/>
              </a:rPr>
              <a:t> to 35.0</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º</a:t>
            </a:r>
            <a:r>
              <a:rPr lang="en-US" sz="1600" dirty="0">
                <a:latin typeface="Calibri" panose="020F0502020204030204" pitchFamily="34" charset="0"/>
                <a:ea typeface="Times New Roman" panose="02020603050405020304" pitchFamily="18" charset="0"/>
              </a:rPr>
              <a:t> BTDC</a:t>
            </a:r>
            <a:endParaRPr lang="en-US" dirty="0">
              <a:effectLst/>
              <a:latin typeface="Calibri" panose="020F0502020204030204" pitchFamily="34" charset="0"/>
              <a:ea typeface="Times New Roman" panose="02020603050405020304" pitchFamily="18" charset="0"/>
            </a:endParaRPr>
          </a:p>
        </p:txBody>
      </p:sp>
      <p:sp>
        <p:nvSpPr>
          <p:cNvPr id="15" name="TextBox 14">
            <a:extLst>
              <a:ext uri="{FF2B5EF4-FFF2-40B4-BE49-F238E27FC236}">
                <a16:creationId xmlns:a16="http://schemas.microsoft.com/office/drawing/2014/main" id="{728B5B13-83CA-4A6D-9610-C5D8E6DF2B3A}"/>
              </a:ext>
            </a:extLst>
          </p:cNvPr>
          <p:cNvSpPr txBox="1"/>
          <p:nvPr/>
        </p:nvSpPr>
        <p:spPr>
          <a:xfrm>
            <a:off x="4450079" y="5639868"/>
            <a:ext cx="2760346" cy="738664"/>
          </a:xfrm>
          <a:prstGeom prst="rect">
            <a:avLst/>
          </a:prstGeom>
          <a:noFill/>
        </p:spPr>
        <p:txBody>
          <a:bodyPr wrap="square" rtlCol="0">
            <a:spAutoFit/>
          </a:bodyPr>
          <a:lstStyle/>
          <a:p>
            <a:r>
              <a:rPr lang="en-US" sz="1400" i="1" dirty="0">
                <a:solidFill>
                  <a:srgbClr val="FF0000"/>
                </a:solidFill>
              </a:rPr>
              <a:t>Acronyms are defined on slide somewhere or on a prior slide; sub-bullets are one font size smaller</a:t>
            </a:r>
          </a:p>
        </p:txBody>
      </p:sp>
      <p:cxnSp>
        <p:nvCxnSpPr>
          <p:cNvPr id="17" name="Straight Arrow Connector 16">
            <a:extLst>
              <a:ext uri="{FF2B5EF4-FFF2-40B4-BE49-F238E27FC236}">
                <a16:creationId xmlns:a16="http://schemas.microsoft.com/office/drawing/2014/main" id="{45B7B9D9-D37A-4C92-B1EF-AE2B75A9DAFB}"/>
              </a:ext>
            </a:extLst>
          </p:cNvPr>
          <p:cNvCxnSpPr>
            <a:cxnSpLocks/>
          </p:cNvCxnSpPr>
          <p:nvPr/>
        </p:nvCxnSpPr>
        <p:spPr>
          <a:xfrm flipH="1" flipV="1">
            <a:off x="3982720" y="5588000"/>
            <a:ext cx="436880" cy="2499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3DADDD-8736-4D85-ADC1-181168793ED3}"/>
              </a:ext>
            </a:extLst>
          </p:cNvPr>
          <p:cNvSpPr txBox="1"/>
          <p:nvPr/>
        </p:nvSpPr>
        <p:spPr>
          <a:xfrm>
            <a:off x="2311083" y="190187"/>
            <a:ext cx="3784917" cy="307777"/>
          </a:xfrm>
          <a:prstGeom prst="rect">
            <a:avLst/>
          </a:prstGeom>
          <a:noFill/>
        </p:spPr>
        <p:txBody>
          <a:bodyPr wrap="square" rtlCol="0">
            <a:spAutoFit/>
          </a:bodyPr>
          <a:lstStyle/>
          <a:p>
            <a:r>
              <a:rPr lang="en-US" sz="1400" i="1" dirty="0">
                <a:solidFill>
                  <a:srgbClr val="FF0000"/>
                </a:solidFill>
              </a:rPr>
              <a:t>Unique titles even though analogous discussion</a:t>
            </a:r>
          </a:p>
        </p:txBody>
      </p:sp>
      <p:cxnSp>
        <p:nvCxnSpPr>
          <p:cNvPr id="20" name="Straight Arrow Connector 19">
            <a:extLst>
              <a:ext uri="{FF2B5EF4-FFF2-40B4-BE49-F238E27FC236}">
                <a16:creationId xmlns:a16="http://schemas.microsoft.com/office/drawing/2014/main" id="{76FEAC79-1BC7-434B-B8E2-9076E6E9010B}"/>
              </a:ext>
            </a:extLst>
          </p:cNvPr>
          <p:cNvCxnSpPr>
            <a:cxnSpLocks/>
            <a:stCxn id="19" idx="2"/>
          </p:cNvCxnSpPr>
          <p:nvPr/>
        </p:nvCxnSpPr>
        <p:spPr>
          <a:xfrm flipH="1">
            <a:off x="4164648" y="497964"/>
            <a:ext cx="38894" cy="5427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18F6357-E8BD-4D33-8A47-D876E00EB14C}"/>
              </a:ext>
            </a:extLst>
          </p:cNvPr>
          <p:cNvSpPr txBox="1"/>
          <p:nvPr/>
        </p:nvSpPr>
        <p:spPr>
          <a:xfrm>
            <a:off x="0" y="5562620"/>
            <a:ext cx="3051300" cy="830997"/>
          </a:xfrm>
          <a:prstGeom prst="rect">
            <a:avLst/>
          </a:prstGeom>
          <a:noFill/>
        </p:spPr>
        <p:txBody>
          <a:bodyPr wrap="square" rtlCol="0">
            <a:spAutoFit/>
          </a:bodyPr>
          <a:lstStyle/>
          <a:p>
            <a:r>
              <a:rPr lang="en-US" sz="1200" i="1" dirty="0">
                <a:solidFill>
                  <a:srgbClr val="FF0000"/>
                </a:solidFill>
              </a:rPr>
              <a:t>Slide to slide: title in same place, text in same place, pictures in same place (uniformity to all). This prevents the audience from having to reorient themselves on each slide.</a:t>
            </a:r>
          </a:p>
        </p:txBody>
      </p:sp>
      <p:sp>
        <p:nvSpPr>
          <p:cNvPr id="31" name="Date Placeholder 3">
            <a:extLst>
              <a:ext uri="{FF2B5EF4-FFF2-40B4-BE49-F238E27FC236}">
                <a16:creationId xmlns:a16="http://schemas.microsoft.com/office/drawing/2014/main" id="{253905A9-C506-47B6-8753-D7964FC34B76}"/>
              </a:ext>
            </a:extLst>
          </p:cNvPr>
          <p:cNvSpPr>
            <a:spLocks noGrp="1"/>
          </p:cNvSpPr>
          <p:nvPr>
            <p:ph type="dt" sz="half" idx="2"/>
          </p:nvPr>
        </p:nvSpPr>
        <p:spPr>
          <a:xfrm>
            <a:off x="838200" y="6426200"/>
            <a:ext cx="2743200" cy="365125"/>
          </a:xfrm>
        </p:spPr>
        <p:txBody>
          <a:bodyPr/>
          <a:lstStyle/>
          <a:p>
            <a:r>
              <a:rPr lang="en-US" dirty="0"/>
              <a:t>doi: 10.4271/2018-01-0900</a:t>
            </a:r>
          </a:p>
        </p:txBody>
      </p:sp>
      <p:sp>
        <p:nvSpPr>
          <p:cNvPr id="21" name="TextBox 20">
            <a:extLst>
              <a:ext uri="{FF2B5EF4-FFF2-40B4-BE49-F238E27FC236}">
                <a16:creationId xmlns:a16="http://schemas.microsoft.com/office/drawing/2014/main" id="{803DADDD-8736-4D85-ADC1-181168793ED3}"/>
              </a:ext>
            </a:extLst>
          </p:cNvPr>
          <p:cNvSpPr txBox="1"/>
          <p:nvPr/>
        </p:nvSpPr>
        <p:spPr>
          <a:xfrm>
            <a:off x="11495942" y="4624205"/>
            <a:ext cx="2310075" cy="1600438"/>
          </a:xfrm>
          <a:prstGeom prst="rect">
            <a:avLst/>
          </a:prstGeom>
          <a:noFill/>
        </p:spPr>
        <p:txBody>
          <a:bodyPr wrap="square" rtlCol="0">
            <a:spAutoFit/>
          </a:bodyPr>
          <a:lstStyle/>
          <a:p>
            <a:r>
              <a:rPr lang="en-US" sz="1400" i="1" dirty="0">
                <a:solidFill>
                  <a:srgbClr val="FF0000"/>
                </a:solidFill>
              </a:rPr>
              <a:t>Ideally, each figure should have an appropriate caption and if there is a caption, then the figure should not have a title (you should not repeat yourself). You should align the figure and the caption.</a:t>
            </a:r>
          </a:p>
        </p:txBody>
      </p:sp>
      <p:cxnSp>
        <p:nvCxnSpPr>
          <p:cNvPr id="22" name="Straight Arrow Connector 21">
            <a:extLst>
              <a:ext uri="{FF2B5EF4-FFF2-40B4-BE49-F238E27FC236}">
                <a16:creationId xmlns:a16="http://schemas.microsoft.com/office/drawing/2014/main" id="{76FEAC79-1BC7-434B-B8E2-9076E6E9010B}"/>
              </a:ext>
            </a:extLst>
          </p:cNvPr>
          <p:cNvCxnSpPr>
            <a:cxnSpLocks/>
            <a:stCxn id="21" idx="1"/>
          </p:cNvCxnSpPr>
          <p:nvPr/>
        </p:nvCxnSpPr>
        <p:spPr>
          <a:xfrm flipH="1">
            <a:off x="11167552" y="5424424"/>
            <a:ext cx="328390" cy="1502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54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C0F5-FAEB-4520-90EE-7EE1CDF9896E}"/>
              </a:ext>
            </a:extLst>
          </p:cNvPr>
          <p:cNvSpPr>
            <a:spLocks noGrp="1"/>
          </p:cNvSpPr>
          <p:nvPr>
            <p:ph type="title"/>
          </p:nvPr>
        </p:nvSpPr>
        <p:spPr/>
        <p:txBody>
          <a:bodyPr/>
          <a:lstStyle/>
          <a:p>
            <a:r>
              <a:rPr lang="en-US" dirty="0"/>
              <a:t>Snapshot of Literature Review</a:t>
            </a:r>
          </a:p>
        </p:txBody>
      </p:sp>
      <p:sp>
        <p:nvSpPr>
          <p:cNvPr id="5" name="Footer Placeholder 4">
            <a:extLst>
              <a:ext uri="{FF2B5EF4-FFF2-40B4-BE49-F238E27FC236}">
                <a16:creationId xmlns:a16="http://schemas.microsoft.com/office/drawing/2014/main" id="{20B6D438-387A-4AB4-B735-857F0253A9AA}"/>
              </a:ext>
            </a:extLst>
          </p:cNvPr>
          <p:cNvSpPr>
            <a:spLocks noGrp="1"/>
          </p:cNvSpPr>
          <p:nvPr>
            <p:ph type="ftr" sz="quarter" idx="3"/>
          </p:nvPr>
        </p:nvSpPr>
        <p:spPr/>
        <p:txBody>
          <a:bodyPr/>
          <a:lstStyle/>
          <a:p>
            <a:r>
              <a:rPr lang="en-US" dirty="0"/>
              <a:t>IMECE 20XX-XXXXX</a:t>
            </a:r>
          </a:p>
        </p:txBody>
      </p:sp>
      <p:sp>
        <p:nvSpPr>
          <p:cNvPr id="6" name="Slide Number Placeholder 5">
            <a:extLst>
              <a:ext uri="{FF2B5EF4-FFF2-40B4-BE49-F238E27FC236}">
                <a16:creationId xmlns:a16="http://schemas.microsoft.com/office/drawing/2014/main" id="{829AFCF4-4A2E-41FA-9662-CE784183B118}"/>
              </a:ext>
            </a:extLst>
          </p:cNvPr>
          <p:cNvSpPr>
            <a:spLocks noGrp="1"/>
          </p:cNvSpPr>
          <p:nvPr>
            <p:ph type="sldNum" sz="quarter" idx="4"/>
          </p:nvPr>
        </p:nvSpPr>
        <p:spPr/>
        <p:txBody>
          <a:bodyPr/>
          <a:lstStyle/>
          <a:p>
            <a:fld id="{F59123D3-69F4-4D05-B5AE-00585108F363}" type="slidenum">
              <a:rPr lang="en-US" smtClean="0"/>
              <a:pPr/>
              <a:t>9</a:t>
            </a:fld>
            <a:endParaRPr lang="en-US"/>
          </a:p>
        </p:txBody>
      </p:sp>
      <p:sp>
        <p:nvSpPr>
          <p:cNvPr id="17" name="TextBox 16">
            <a:extLst>
              <a:ext uri="{FF2B5EF4-FFF2-40B4-BE49-F238E27FC236}">
                <a16:creationId xmlns:a16="http://schemas.microsoft.com/office/drawing/2014/main" id="{17046AAE-6E03-4905-8BE3-0E7395EF1E37}"/>
              </a:ext>
            </a:extLst>
          </p:cNvPr>
          <p:cNvSpPr txBox="1"/>
          <p:nvPr/>
        </p:nvSpPr>
        <p:spPr>
          <a:xfrm>
            <a:off x="837185" y="1776201"/>
            <a:ext cx="3200400" cy="338554"/>
          </a:xfrm>
          <a:prstGeom prst="rect">
            <a:avLst/>
          </a:prstGeom>
          <a:noFill/>
        </p:spPr>
        <p:txBody>
          <a:bodyPr wrap="square" rtlCol="0">
            <a:spAutoFit/>
          </a:bodyPr>
          <a:lstStyle/>
          <a:p>
            <a:r>
              <a:rPr lang="en-US" sz="1600" u="sng" dirty="0"/>
              <a:t>Bissett (1984): Compressible Flow</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49EE3EC9-8777-48D2-B702-95BF18CFA818}"/>
                  </a:ext>
                </a:extLst>
              </p:cNvPr>
              <p:cNvSpPr/>
              <p:nvPr/>
            </p:nvSpPr>
            <p:spPr>
              <a:xfrm>
                <a:off x="837185" y="2286180"/>
                <a:ext cx="3698240" cy="7330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400" smtClean="0">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m:rPr>
                              <m:sty m:val="p"/>
                            </m:rPr>
                            <a:rPr lang="en-US" sz="1400" i="0">
                              <a:solidFill>
                                <a:srgbClr val="7030A0"/>
                              </a:solidFill>
                              <a:latin typeface="Cambria Math" panose="02040503050406030204" pitchFamily="18" charset="0"/>
                            </a:rPr>
                            <m:t>PF</m:t>
                          </m:r>
                        </m:sub>
                      </m:sSub>
                      <m:r>
                        <a:rPr lang="en-US" sz="1400" i="0">
                          <a:latin typeface="Cambria Math" panose="02040503050406030204" pitchFamily="18" charset="0"/>
                        </a:rPr>
                        <m:t>=</m:t>
                      </m:r>
                      <m:d>
                        <m:dPr>
                          <m:begChr m:val="["/>
                          <m:endChr m:val="]"/>
                          <m:ctrlPr>
                            <a:rPr lang="en-US" sz="1400" i="1">
                              <a:latin typeface="Cambria Math" panose="02040503050406030204" pitchFamily="18" charset="0"/>
                            </a:rPr>
                          </m:ctrlPr>
                        </m:dPr>
                        <m:e>
                          <m:d>
                            <m:dPr>
                              <m:ctrlPr>
                                <a:rPr lang="en-US" sz="1400" i="1">
                                  <a:latin typeface="Cambria Math" panose="02040503050406030204" pitchFamily="18" charset="0"/>
                                </a:rPr>
                              </m:ctrlPr>
                            </m:dPr>
                            <m:e>
                              <m:r>
                                <a:rPr lang="en-US" sz="1400" i="0">
                                  <a:latin typeface="Cambria Math" panose="02040503050406030204" pitchFamily="18" charset="0"/>
                                </a:rPr>
                                <m:t>1.78×</m:t>
                              </m:r>
                              <m:sSup>
                                <m:sSupPr>
                                  <m:ctrlPr>
                                    <a:rPr lang="en-US" sz="1400" i="1">
                                      <a:latin typeface="Cambria Math" panose="02040503050406030204" pitchFamily="18" charset="0"/>
                                    </a:rPr>
                                  </m:ctrlPr>
                                </m:sSupPr>
                                <m:e>
                                  <m:r>
                                    <a:rPr lang="en-US" sz="1400" i="0">
                                      <a:latin typeface="Cambria Math" panose="02040503050406030204" pitchFamily="18" charset="0"/>
                                    </a:rPr>
                                    <m:t>10</m:t>
                                  </m:r>
                                </m:e>
                                <m:sup>
                                  <m:r>
                                    <a:rPr lang="en-US" sz="1400" i="0">
                                      <a:latin typeface="Cambria Math" panose="02040503050406030204" pitchFamily="18" charset="0"/>
                                    </a:rPr>
                                    <m:t>8</m:t>
                                  </m:r>
                                </m:sup>
                              </m:sSup>
                            </m:e>
                          </m:d>
                          <m:r>
                            <a:rPr lang="en-US" sz="1400" i="1">
                              <a:latin typeface="Cambria Math" panose="02040503050406030204" pitchFamily="18" charset="0"/>
                            </a:rPr>
                            <m:t>𝜇</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𝑤</m:t>
                                  </m:r>
                                </m:sub>
                              </m:sSub>
                            </m:e>
                          </m:d>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𝑤</m:t>
                              </m:r>
                            </m:sub>
                          </m:sSub>
                          <m:r>
                            <a:rPr lang="en-US" sz="1400" i="0">
                              <a:latin typeface="Cambria Math" panose="02040503050406030204" pitchFamily="18" charset="0"/>
                            </a:rPr>
                            <m:t>+</m:t>
                          </m:r>
                          <m:d>
                            <m:dPr>
                              <m:ctrlPr>
                                <a:rPr lang="en-US" sz="1400" i="1" smtClean="0">
                                  <a:solidFill>
                                    <a:srgbClr val="0070C0"/>
                                  </a:solidFill>
                                  <a:latin typeface="Cambria Math" panose="02040503050406030204" pitchFamily="18" charset="0"/>
                                </a:rPr>
                              </m:ctrlPr>
                            </m:dPr>
                            <m:e>
                              <m:r>
                                <a:rPr lang="en-US" sz="1400" i="0">
                                  <a:solidFill>
                                    <a:srgbClr val="0070C0"/>
                                  </a:solidFill>
                                  <a:latin typeface="Cambria Math" panose="02040503050406030204" pitchFamily="18" charset="0"/>
                                </a:rPr>
                                <m:t>5.75×</m:t>
                              </m:r>
                              <m:sSup>
                                <m:sSupPr>
                                  <m:ctrlPr>
                                    <a:rPr lang="en-US" sz="1400" i="1">
                                      <a:solidFill>
                                        <a:srgbClr val="0070C0"/>
                                      </a:solidFill>
                                      <a:latin typeface="Cambria Math" panose="02040503050406030204" pitchFamily="18" charset="0"/>
                                    </a:rPr>
                                  </m:ctrlPr>
                                </m:sSupPr>
                                <m:e>
                                  <m:r>
                                    <a:rPr lang="en-US" sz="1400" i="0">
                                      <a:solidFill>
                                        <a:srgbClr val="0070C0"/>
                                      </a:solidFill>
                                      <a:latin typeface="Cambria Math" panose="02040503050406030204" pitchFamily="18" charset="0"/>
                                    </a:rPr>
                                    <m:t>10</m:t>
                                  </m:r>
                                </m:e>
                                <m:sup>
                                  <m:r>
                                    <a:rPr lang="en-US" sz="1400" i="0">
                                      <a:solidFill>
                                        <a:srgbClr val="0070C0"/>
                                      </a:solidFill>
                                      <a:latin typeface="Cambria Math" panose="02040503050406030204" pitchFamily="18" charset="0"/>
                                    </a:rPr>
                                    <m:t>6</m:t>
                                  </m:r>
                                </m:sup>
                              </m:sSup>
                            </m:e>
                          </m:d>
                          <m:sSub>
                            <m:sSubPr>
                              <m:ctrlPr>
                                <a:rPr lang="en-US" sz="1400" i="1">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𝜌</m:t>
                              </m:r>
                            </m:e>
                            <m:sub>
                              <m:r>
                                <a:rPr lang="en-US" sz="1400" i="1">
                                  <a:solidFill>
                                    <a:srgbClr val="0070C0"/>
                                  </a:solidFill>
                                  <a:latin typeface="Cambria Math" panose="02040503050406030204" pitchFamily="18" charset="0"/>
                                </a:rPr>
                                <m:t>𝑤</m:t>
                              </m:r>
                            </m:sub>
                          </m:sSub>
                          <m:sSup>
                            <m:sSupPr>
                              <m:ctrlPr>
                                <a:rPr lang="en-US" sz="1400" i="1">
                                  <a:solidFill>
                                    <a:srgbClr val="0070C0"/>
                                  </a:solidFill>
                                  <a:latin typeface="Cambria Math" panose="02040503050406030204" pitchFamily="18" charset="0"/>
                                </a:rPr>
                              </m:ctrlPr>
                            </m:sSupPr>
                            <m:e>
                              <m:sSub>
                                <m:sSubPr>
                                  <m:ctrlPr>
                                    <a:rPr lang="en-US" sz="1400" i="1">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𝑢</m:t>
                                  </m:r>
                                </m:e>
                                <m:sub>
                                  <m:r>
                                    <a:rPr lang="en-US" sz="1400" i="1">
                                      <a:solidFill>
                                        <a:srgbClr val="0070C0"/>
                                      </a:solidFill>
                                      <a:latin typeface="Cambria Math" panose="02040503050406030204" pitchFamily="18" charset="0"/>
                                    </a:rPr>
                                    <m:t>𝑤</m:t>
                                  </m:r>
                                </m:sub>
                              </m:sSub>
                            </m:e>
                            <m:sup>
                              <m:r>
                                <a:rPr lang="en-US" sz="1400" i="0">
                                  <a:solidFill>
                                    <a:srgbClr val="0070C0"/>
                                  </a:solidFill>
                                  <a:latin typeface="Cambria Math" panose="02040503050406030204" pitchFamily="18" charset="0"/>
                                </a:rPr>
                                <m:t>2</m:t>
                              </m:r>
                            </m:sup>
                          </m:sSup>
                        </m:e>
                      </m:d>
                      <m:d>
                        <m:dPr>
                          <m:begChr m:val="["/>
                          <m:endChr m:val="]"/>
                          <m:ctrlPr>
                            <a:rPr lang="en-US" sz="1400" i="1">
                              <a:latin typeface="Cambria Math" panose="02040503050406030204" pitchFamily="18" charset="0"/>
                            </a:rPr>
                          </m:ctrlPr>
                        </m:dPr>
                        <m:e>
                          <m:d>
                            <m:dPr>
                              <m:begChr m:val=""/>
                              <m:ctrlPr>
                                <a:rPr lang="en-US" sz="1400" i="1">
                                  <a:latin typeface="Cambria Math" panose="02040503050406030204" pitchFamily="18" charset="0"/>
                                </a:rPr>
                              </m:ctrlPr>
                            </m:dPr>
                            <m:e>
                              <m:r>
                                <a:rPr lang="en-US" sz="1400" i="1">
                                  <a:latin typeface="Cambria Math" panose="02040503050406030204" pitchFamily="18" charset="0"/>
                                </a:rPr>
                                <m:t>𝑡𝑤</m:t>
                              </m:r>
                              <m:r>
                                <a:rPr lang="en-US" sz="1400" i="0">
                                  <a:latin typeface="Cambria Math" panose="02040503050406030204" pitchFamily="18" charset="0"/>
                                </a:rPr>
                                <m:t>+</m:t>
                              </m:r>
                              <m:r>
                                <a:rPr lang="en-US" sz="1400" i="1">
                                  <a:latin typeface="Cambria Math" panose="02040503050406030204" pitchFamily="18" charset="0"/>
                                </a:rPr>
                                <m:t>𝜙</m:t>
                              </m:r>
                              <m:r>
                                <a:rPr lang="en-US" sz="1400" i="0">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𝑡𝑠</m:t>
                                  </m:r>
                                </m:e>
                              </m:acc>
                            </m:e>
                          </m:d>
                        </m:e>
                      </m:d>
                    </m:oMath>
                  </m:oMathPara>
                </a14:m>
                <a:endParaRPr lang="en-US" sz="1400" dirty="0"/>
              </a:p>
            </p:txBody>
          </p:sp>
        </mc:Choice>
        <mc:Fallback xmlns="">
          <p:sp>
            <p:nvSpPr>
              <p:cNvPr id="18" name="Rectangle 17">
                <a:extLst>
                  <a:ext uri="{FF2B5EF4-FFF2-40B4-BE49-F238E27FC236}">
                    <a16:creationId xmlns:a16="http://schemas.microsoft.com/office/drawing/2014/main" id="{49EE3EC9-8777-48D2-B702-95BF18CFA818}"/>
                  </a:ext>
                </a:extLst>
              </p:cNvPr>
              <p:cNvSpPr>
                <a:spLocks noRot="1" noChangeAspect="1" noMove="1" noResize="1" noEditPoints="1" noAdjustHandles="1" noChangeArrowheads="1" noChangeShapeType="1" noTextEdit="1"/>
              </p:cNvSpPr>
              <p:nvPr/>
            </p:nvSpPr>
            <p:spPr>
              <a:xfrm>
                <a:off x="837185" y="2286180"/>
                <a:ext cx="3698240" cy="733021"/>
              </a:xfrm>
              <a:prstGeom prst="rect">
                <a:avLst/>
              </a:prstGeom>
              <a:blipFill>
                <a:blip r:embed="rId2"/>
                <a:stretch>
                  <a:fillRect l="-1483" t="-15000" b="-7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CB9E0CE1-DE6E-45AC-9BC3-C48436A62DDA}"/>
                  </a:ext>
                </a:extLst>
              </p:cNvPr>
              <p:cNvSpPr/>
              <p:nvPr/>
            </p:nvSpPr>
            <p:spPr>
              <a:xfrm>
                <a:off x="837185" y="3946825"/>
                <a:ext cx="4393576" cy="165141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400" smtClean="0">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m:rPr>
                              <m:sty m:val="p"/>
                            </m:rPr>
                            <a:rPr lang="en-US" sz="1400" i="0">
                              <a:solidFill>
                                <a:srgbClr val="7030A0"/>
                              </a:solidFill>
                              <a:latin typeface="Cambria Math" panose="02040503050406030204" pitchFamily="18" charset="0"/>
                            </a:rPr>
                            <m:t>PF</m:t>
                          </m:r>
                        </m:sub>
                      </m:sSub>
                      <m:r>
                        <a:rPr lang="en-US" sz="1400" i="0">
                          <a:latin typeface="Cambria Math" panose="02040503050406030204" pitchFamily="18" charset="0"/>
                        </a:rPr>
                        <m:t>=0.5023</m:t>
                      </m:r>
                      <m:f>
                        <m:fPr>
                          <m:ctrlPr>
                            <a:rPr lang="en-US" sz="1400" i="1">
                              <a:latin typeface="Cambria Math" panose="02040503050406030204" pitchFamily="18" charset="0"/>
                            </a:rPr>
                          </m:ctrlPr>
                        </m:fPr>
                        <m:num>
                          <m:r>
                            <a:rPr lang="en-US" sz="1400" i="1">
                              <a:latin typeface="Cambria Math" panose="02040503050406030204" pitchFamily="18" charset="0"/>
                            </a:rPr>
                            <m:t>𝜇</m:t>
                          </m:r>
                          <m:r>
                            <a:rPr lang="en-US" sz="1400" i="0">
                              <a:latin typeface="Cambria Math" panose="02040503050406030204" pitchFamily="18" charset="0"/>
                            </a:rPr>
                            <m:t>∙</m:t>
                          </m:r>
                          <m:r>
                            <a:rPr lang="en-US" sz="1400" i="1">
                              <a:latin typeface="Cambria Math" panose="02040503050406030204" pitchFamily="18" charset="0"/>
                            </a:rPr>
                            <m:t>𝑡𝑤</m:t>
                          </m:r>
                          <m:r>
                            <a:rPr lang="en-US" sz="1400" i="0">
                              <a:latin typeface="Cambria Math" panose="02040503050406030204" pitchFamily="18" charset="0"/>
                            </a:rPr>
                            <m:t>∙</m:t>
                          </m:r>
                          <m:r>
                            <a:rPr lang="en-US" sz="1400" i="1">
                              <a:latin typeface="Cambria Math" panose="02040503050406030204" pitchFamily="18" charset="0"/>
                            </a:rPr>
                            <m:t>𝑄</m:t>
                          </m:r>
                        </m:num>
                        <m:den>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K</m:t>
                              </m:r>
                            </m:e>
                            <m:sub>
                              <m:r>
                                <a:rPr lang="en-US" sz="1400" i="1">
                                  <a:latin typeface="Cambria Math" panose="02040503050406030204" pitchFamily="18" charset="0"/>
                                </a:rPr>
                                <m:t>𝑤</m:t>
                              </m:r>
                            </m:sub>
                          </m:sSub>
                          <m:d>
                            <m:dPr>
                              <m:ctrlPr>
                                <a:rPr lang="en-US" sz="1400" i="1">
                                  <a:latin typeface="Cambria Math" panose="02040503050406030204" pitchFamily="18" charset="0"/>
                                </a:rPr>
                              </m:ctrlPr>
                            </m:dPr>
                            <m:e>
                              <m:r>
                                <a:rPr lang="en-US" sz="1400" i="1">
                                  <a:latin typeface="Cambria Math" panose="02040503050406030204" pitchFamily="18" charset="0"/>
                                </a:rPr>
                                <m:t>𝜎</m:t>
                              </m:r>
                              <m:r>
                                <a:rPr lang="en-US" sz="1400" i="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𝜎</m:t>
                                  </m:r>
                                </m:e>
                                <m:sup>
                                  <m:f>
                                    <m:fPr>
                                      <m:ctrlPr>
                                        <a:rPr lang="en-US" sz="1400" i="1">
                                          <a:latin typeface="Cambria Math" panose="02040503050406030204" pitchFamily="18" charset="0"/>
                                        </a:rPr>
                                      </m:ctrlPr>
                                    </m:fPr>
                                    <m:num>
                                      <m:r>
                                        <a:rPr lang="en-US" sz="1400" i="0">
                                          <a:latin typeface="Cambria Math" panose="02040503050406030204" pitchFamily="18" charset="0"/>
                                        </a:rPr>
                                        <m:t>1</m:t>
                                      </m:r>
                                    </m:num>
                                    <m:den>
                                      <m:r>
                                        <a:rPr lang="en-US" sz="1400" i="0">
                                          <a:latin typeface="Cambria Math" panose="02040503050406030204" pitchFamily="18" charset="0"/>
                                        </a:rPr>
                                        <m:t>2</m:t>
                                      </m:r>
                                    </m:den>
                                  </m:f>
                                </m:sup>
                              </m:sSup>
                              <m:r>
                                <a:rPr lang="en-US" sz="1400" i="0">
                                  <a:latin typeface="Cambria Math" panose="02040503050406030204" pitchFamily="18" charset="0"/>
                                </a:rPr>
                                <m:t>∙</m:t>
                              </m:r>
                              <m:r>
                                <a:rPr lang="en-US" sz="1400" i="1">
                                  <a:latin typeface="Cambria Math" panose="02040503050406030204" pitchFamily="18" charset="0"/>
                                </a:rPr>
                                <m:t>𝑡𝑤</m:t>
                              </m:r>
                            </m:e>
                          </m:d>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𝑡𝑟𝑎𝑝</m:t>
                              </m:r>
                            </m:sub>
                          </m:sSub>
                        </m:den>
                      </m:f>
                      <m:r>
                        <a:rPr lang="en-US" sz="1400" i="0">
                          <a:latin typeface="Cambria Math" panose="02040503050406030204" pitchFamily="18" charset="0"/>
                        </a:rPr>
                        <m:t>+</m:t>
                      </m:r>
                      <m:r>
                        <a:rPr lang="en-US" sz="1400" i="0" smtClean="0">
                          <a:solidFill>
                            <a:srgbClr val="FF0000"/>
                          </a:solidFill>
                          <a:latin typeface="Cambria Math" panose="02040503050406030204" pitchFamily="18" charset="0"/>
                        </a:rPr>
                        <m:t>0.3958</m:t>
                      </m:r>
                      <m:f>
                        <m:fPr>
                          <m:ctrlPr>
                            <a:rPr lang="en-US" sz="1400" i="1">
                              <a:solidFill>
                                <a:srgbClr val="FF0000"/>
                              </a:solidFill>
                              <a:latin typeface="Cambria Math" panose="02040503050406030204" pitchFamily="18" charset="0"/>
                            </a:rPr>
                          </m:ctrlPr>
                        </m:fPr>
                        <m:num>
                          <m:r>
                            <a:rPr lang="en-US" sz="1400" i="1">
                              <a:solidFill>
                                <a:srgbClr val="FF0000"/>
                              </a:solidFill>
                              <a:latin typeface="Cambria Math" panose="02040503050406030204" pitchFamily="18" charset="0"/>
                            </a:rPr>
                            <m:t>𝜇</m:t>
                          </m:r>
                          <m:r>
                            <a:rPr lang="en-US" sz="1400" i="1">
                              <a:solidFill>
                                <a:srgbClr val="FF0000"/>
                              </a:solidFill>
                              <a:latin typeface="Cambria Math" panose="02040503050406030204" pitchFamily="18" charset="0"/>
                            </a:rPr>
                            <m:t>𝐹𝑄</m:t>
                          </m:r>
                        </m:num>
                        <m:den>
                          <m:sSup>
                            <m:sSupPr>
                              <m:ctrlPr>
                                <a:rPr lang="en-US" sz="1400" i="1">
                                  <a:solidFill>
                                    <a:srgbClr val="FF0000"/>
                                  </a:solidFill>
                                  <a:latin typeface="Cambria Math" panose="02040503050406030204" pitchFamily="18" charset="0"/>
                                </a:rPr>
                              </m:ctrlPr>
                            </m:sSupPr>
                            <m:e>
                              <m:d>
                                <m:dPr>
                                  <m:ctrlPr>
                                    <a:rPr lang="en-US" sz="1400" i="1">
                                      <a:solidFill>
                                        <a:srgbClr val="FF0000"/>
                                      </a:solidFill>
                                      <a:latin typeface="Cambria Math" panose="02040503050406030204" pitchFamily="18" charset="0"/>
                                    </a:rPr>
                                  </m:ctrlPr>
                                </m:dPr>
                                <m:e>
                                  <m:sSup>
                                    <m:sSupPr>
                                      <m:ctrlPr>
                                        <a:rPr lang="en-US" sz="1400" i="1">
                                          <a:solidFill>
                                            <a:srgbClr val="FF0000"/>
                                          </a:solidFill>
                                          <a:latin typeface="Cambria Math" panose="02040503050406030204" pitchFamily="18" charset="0"/>
                                        </a:rPr>
                                      </m:ctrlPr>
                                    </m:sSupPr>
                                    <m:e>
                                      <m:r>
                                        <a:rPr lang="en-US" sz="1400" i="1">
                                          <a:solidFill>
                                            <a:srgbClr val="FF0000"/>
                                          </a:solidFill>
                                          <a:latin typeface="Cambria Math" panose="02040503050406030204" pitchFamily="18" charset="0"/>
                                        </a:rPr>
                                        <m:t>𝜎</m:t>
                                      </m:r>
                                    </m:e>
                                    <m:sup>
                                      <m:r>
                                        <a:rPr lang="en-US" sz="1400" i="0">
                                          <a:solidFill>
                                            <a:srgbClr val="FF0000"/>
                                          </a:solidFill>
                                          <a:latin typeface="Cambria Math" panose="02040503050406030204" pitchFamily="18" charset="0"/>
                                        </a:rPr>
                                        <m:t>−</m:t>
                                      </m:r>
                                      <m:f>
                                        <m:fPr>
                                          <m:ctrlPr>
                                            <a:rPr lang="en-US" sz="1400" i="1">
                                              <a:solidFill>
                                                <a:srgbClr val="FF0000"/>
                                              </a:solidFill>
                                              <a:latin typeface="Cambria Math" panose="02040503050406030204" pitchFamily="18" charset="0"/>
                                            </a:rPr>
                                          </m:ctrlPr>
                                        </m:fPr>
                                        <m:num>
                                          <m:r>
                                            <a:rPr lang="en-US" sz="1400" i="0">
                                              <a:solidFill>
                                                <a:srgbClr val="FF0000"/>
                                              </a:solidFill>
                                              <a:latin typeface="Cambria Math" panose="02040503050406030204" pitchFamily="18" charset="0"/>
                                            </a:rPr>
                                            <m:t>1</m:t>
                                          </m:r>
                                        </m:num>
                                        <m:den>
                                          <m:r>
                                            <a:rPr lang="en-US" sz="1400" i="0">
                                              <a:solidFill>
                                                <a:srgbClr val="FF0000"/>
                                              </a:solidFill>
                                              <a:latin typeface="Cambria Math" panose="02040503050406030204" pitchFamily="18" charset="0"/>
                                            </a:rPr>
                                            <m:t>4</m:t>
                                          </m:r>
                                        </m:den>
                                      </m:f>
                                    </m:sup>
                                  </m:sSup>
                                  <m:r>
                                    <a:rPr lang="en-US" sz="1400" i="0">
                                      <a:solidFill>
                                        <a:srgbClr val="FF0000"/>
                                      </a:solidFill>
                                      <a:latin typeface="Cambria Math" panose="02040503050406030204" pitchFamily="18" charset="0"/>
                                    </a:rPr>
                                    <m:t>−</m:t>
                                  </m:r>
                                  <m:sSup>
                                    <m:sSupPr>
                                      <m:ctrlPr>
                                        <a:rPr lang="en-US" sz="1400" i="1">
                                          <a:solidFill>
                                            <a:srgbClr val="FF0000"/>
                                          </a:solidFill>
                                          <a:latin typeface="Cambria Math" panose="02040503050406030204" pitchFamily="18" charset="0"/>
                                        </a:rPr>
                                      </m:ctrlPr>
                                    </m:sSupPr>
                                    <m:e>
                                      <m:r>
                                        <a:rPr lang="en-US" sz="1400" i="1">
                                          <a:solidFill>
                                            <a:srgbClr val="FF0000"/>
                                          </a:solidFill>
                                          <a:latin typeface="Cambria Math" panose="02040503050406030204" pitchFamily="18" charset="0"/>
                                        </a:rPr>
                                        <m:t>𝜎</m:t>
                                      </m:r>
                                    </m:e>
                                    <m:sup>
                                      <m:f>
                                        <m:fPr>
                                          <m:ctrlPr>
                                            <a:rPr lang="en-US" sz="1400" i="1">
                                              <a:solidFill>
                                                <a:srgbClr val="FF0000"/>
                                              </a:solidFill>
                                              <a:latin typeface="Cambria Math" panose="02040503050406030204" pitchFamily="18" charset="0"/>
                                            </a:rPr>
                                          </m:ctrlPr>
                                        </m:fPr>
                                        <m:num>
                                          <m:r>
                                            <a:rPr lang="en-US" sz="1400" i="0">
                                              <a:solidFill>
                                                <a:srgbClr val="FF0000"/>
                                              </a:solidFill>
                                              <a:latin typeface="Cambria Math" panose="02040503050406030204" pitchFamily="18" charset="0"/>
                                            </a:rPr>
                                            <m:t>1</m:t>
                                          </m:r>
                                        </m:num>
                                        <m:den>
                                          <m:r>
                                            <a:rPr lang="en-US" sz="1400" i="0">
                                              <a:solidFill>
                                                <a:srgbClr val="FF0000"/>
                                              </a:solidFill>
                                              <a:latin typeface="Cambria Math" panose="02040503050406030204" pitchFamily="18" charset="0"/>
                                            </a:rPr>
                                            <m:t>4</m:t>
                                          </m:r>
                                        </m:den>
                                      </m:f>
                                    </m:sup>
                                  </m:sSup>
                                  <m:r>
                                    <a:rPr lang="en-US" sz="1400" i="0">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𝑡𝑤</m:t>
                                  </m:r>
                                </m:e>
                              </m:d>
                            </m:e>
                            <m:sup>
                              <m:r>
                                <a:rPr lang="en-US" sz="1400" i="0">
                                  <a:solidFill>
                                    <a:srgbClr val="FF0000"/>
                                  </a:solidFill>
                                  <a:latin typeface="Cambria Math" panose="02040503050406030204" pitchFamily="18" charset="0"/>
                                </a:rPr>
                                <m:t>4</m:t>
                              </m:r>
                            </m:sup>
                          </m:sSup>
                          <m:sSubSup>
                            <m:sSubSupPr>
                              <m:ctrlPr>
                                <a:rPr lang="en-US" sz="1400" i="1">
                                  <a:solidFill>
                                    <a:srgbClr val="FF0000"/>
                                  </a:solidFill>
                                  <a:latin typeface="Cambria Math" panose="02040503050406030204" pitchFamily="18" charset="0"/>
                                </a:rPr>
                              </m:ctrlPr>
                            </m:sSubSupPr>
                            <m:e>
                              <m:r>
                                <a:rPr lang="en-US" sz="1400" i="1">
                                  <a:solidFill>
                                    <a:srgbClr val="FF0000"/>
                                  </a:solidFill>
                                  <a:latin typeface="Cambria Math" panose="02040503050406030204" pitchFamily="18" charset="0"/>
                                </a:rPr>
                                <m:t>𝑉</m:t>
                              </m:r>
                            </m:e>
                            <m:sub>
                              <m:r>
                                <a:rPr lang="en-US" sz="1400" i="1">
                                  <a:solidFill>
                                    <a:srgbClr val="FF0000"/>
                                  </a:solidFill>
                                  <a:latin typeface="Cambria Math" panose="02040503050406030204" pitchFamily="18" charset="0"/>
                                </a:rPr>
                                <m:t>𝑡𝑟𝑎𝑝</m:t>
                              </m:r>
                            </m:sub>
                            <m:sup>
                              <m:f>
                                <m:fPr>
                                  <m:ctrlPr>
                                    <a:rPr lang="en-US" sz="1400" i="1">
                                      <a:solidFill>
                                        <a:srgbClr val="FF0000"/>
                                      </a:solidFill>
                                      <a:latin typeface="Cambria Math" panose="02040503050406030204" pitchFamily="18" charset="0"/>
                                    </a:rPr>
                                  </m:ctrlPr>
                                </m:fPr>
                                <m:num>
                                  <m:r>
                                    <a:rPr lang="en-US" sz="1400" i="0">
                                      <a:solidFill>
                                        <a:srgbClr val="FF0000"/>
                                      </a:solidFill>
                                      <a:latin typeface="Cambria Math" panose="02040503050406030204" pitchFamily="18" charset="0"/>
                                    </a:rPr>
                                    <m:t>1</m:t>
                                  </m:r>
                                </m:num>
                                <m:den>
                                  <m:r>
                                    <a:rPr lang="en-US" sz="1400" i="0">
                                      <a:solidFill>
                                        <a:srgbClr val="FF0000"/>
                                      </a:solidFill>
                                      <a:latin typeface="Cambria Math" panose="02040503050406030204" pitchFamily="18" charset="0"/>
                                    </a:rPr>
                                    <m:t>3</m:t>
                                  </m:r>
                                </m:den>
                              </m:f>
                            </m:sup>
                          </m:sSubSup>
                        </m:den>
                      </m:f>
                      <m:sSup>
                        <m:sSupPr>
                          <m:ctrlPr>
                            <a:rPr lang="en-US" sz="1400" i="1">
                              <a:solidFill>
                                <a:srgbClr val="FF0000"/>
                              </a:solidFill>
                              <a:latin typeface="Cambria Math" panose="02040503050406030204" pitchFamily="18" charset="0"/>
                            </a:rPr>
                          </m:ctrlPr>
                        </m:sSupPr>
                        <m:e>
                          <m:d>
                            <m:dPr>
                              <m:ctrlPr>
                                <a:rPr lang="en-US" sz="1400" i="1">
                                  <a:solidFill>
                                    <a:srgbClr val="FF0000"/>
                                  </a:solidFill>
                                  <a:latin typeface="Cambria Math" panose="02040503050406030204" pitchFamily="18" charset="0"/>
                                </a:rPr>
                              </m:ctrlPr>
                            </m:dPr>
                            <m:e>
                              <m:f>
                                <m:fPr>
                                  <m:ctrlPr>
                                    <a:rPr lang="en-US" sz="1400" i="1">
                                      <a:solidFill>
                                        <a:srgbClr val="FF0000"/>
                                      </a:solidFill>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𝐿</m:t>
                                      </m:r>
                                    </m:e>
                                    <m:sub>
                                      <m:r>
                                        <a:rPr lang="en-US" sz="1400" i="1">
                                          <a:solidFill>
                                            <a:srgbClr val="FF0000"/>
                                          </a:solidFill>
                                          <a:latin typeface="Cambria Math" panose="02040503050406030204" pitchFamily="18" charset="0"/>
                                        </a:rPr>
                                        <m:t>𝑡</m:t>
                                      </m:r>
                                    </m:sub>
                                  </m:sSub>
                                </m:num>
                                <m:den>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𝐷</m:t>
                                      </m:r>
                                    </m:e>
                                    <m:sub>
                                      <m:r>
                                        <a:rPr lang="en-US" sz="1400" i="1">
                                          <a:solidFill>
                                            <a:srgbClr val="FF0000"/>
                                          </a:solidFill>
                                          <a:latin typeface="Cambria Math" panose="02040503050406030204" pitchFamily="18" charset="0"/>
                                        </a:rPr>
                                        <m:t>𝑡𝑟𝑎𝑝</m:t>
                                      </m:r>
                                    </m:sub>
                                  </m:sSub>
                                </m:den>
                              </m:f>
                            </m:e>
                          </m:d>
                        </m:e>
                        <m:sup>
                          <m:f>
                            <m:fPr>
                              <m:ctrlPr>
                                <a:rPr lang="en-US" sz="1400" i="1">
                                  <a:solidFill>
                                    <a:srgbClr val="FF0000"/>
                                  </a:solidFill>
                                  <a:latin typeface="Cambria Math" panose="02040503050406030204" pitchFamily="18" charset="0"/>
                                </a:rPr>
                              </m:ctrlPr>
                            </m:fPr>
                            <m:num>
                              <m:r>
                                <a:rPr lang="en-US" sz="1400" i="0">
                                  <a:solidFill>
                                    <a:srgbClr val="FF0000"/>
                                  </a:solidFill>
                                  <a:latin typeface="Cambria Math" panose="02040503050406030204" pitchFamily="18" charset="0"/>
                                </a:rPr>
                                <m:t>4</m:t>
                              </m:r>
                            </m:num>
                            <m:den>
                              <m:r>
                                <a:rPr lang="en-US" sz="1400" i="0">
                                  <a:solidFill>
                                    <a:srgbClr val="FF0000"/>
                                  </a:solidFill>
                                  <a:latin typeface="Cambria Math" panose="02040503050406030204" pitchFamily="18" charset="0"/>
                                </a:rPr>
                                <m:t>3</m:t>
                              </m:r>
                            </m:den>
                          </m:f>
                        </m:sup>
                      </m:sSup>
                    </m:oMath>
                  </m:oMathPara>
                </a14:m>
                <a:endParaRPr lang="en-US" sz="1400" dirty="0"/>
              </a:p>
            </p:txBody>
          </p:sp>
        </mc:Choice>
        <mc:Fallback xmlns="">
          <p:sp>
            <p:nvSpPr>
              <p:cNvPr id="19" name="Rectangle 18">
                <a:extLst>
                  <a:ext uri="{FF2B5EF4-FFF2-40B4-BE49-F238E27FC236}">
                    <a16:creationId xmlns:a16="http://schemas.microsoft.com/office/drawing/2014/main" id="{CB9E0CE1-DE6E-45AC-9BC3-C48436A62DDA}"/>
                  </a:ext>
                </a:extLst>
              </p:cNvPr>
              <p:cNvSpPr>
                <a:spLocks noRot="1" noChangeAspect="1" noMove="1" noResize="1" noEditPoints="1" noAdjustHandles="1" noChangeArrowheads="1" noChangeShapeType="1" noTextEdit="1"/>
              </p:cNvSpPr>
              <p:nvPr/>
            </p:nvSpPr>
            <p:spPr>
              <a:xfrm>
                <a:off x="837185" y="3946825"/>
                <a:ext cx="4393576" cy="1651414"/>
              </a:xfrm>
              <a:prstGeom prst="rect">
                <a:avLst/>
              </a:prstGeom>
              <a:blipFill>
                <a:blip r:embed="rId3"/>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E51CA2B-A0B9-4014-82E8-6BE4DE0130E7}"/>
              </a:ext>
            </a:extLst>
          </p:cNvPr>
          <p:cNvSpPr txBox="1"/>
          <p:nvPr/>
        </p:nvSpPr>
        <p:spPr>
          <a:xfrm>
            <a:off x="837185" y="3190626"/>
            <a:ext cx="3200400" cy="584775"/>
          </a:xfrm>
          <a:prstGeom prst="rect">
            <a:avLst/>
          </a:prstGeom>
          <a:noFill/>
        </p:spPr>
        <p:txBody>
          <a:bodyPr wrap="square" rtlCol="0">
            <a:spAutoFit/>
          </a:bodyPr>
          <a:lstStyle/>
          <a:p>
            <a:r>
              <a:rPr lang="en-US" sz="1600" dirty="0" err="1"/>
              <a:t>Konstandopoulos</a:t>
            </a:r>
            <a:r>
              <a:rPr lang="en-US" sz="1600" dirty="0"/>
              <a:t> &amp; Johnson (1989): </a:t>
            </a:r>
            <a:r>
              <a:rPr lang="en-US" sz="1600" u="sng" dirty="0"/>
              <a:t>Dynamically Incompressible Flow</a:t>
            </a:r>
          </a:p>
        </p:txBody>
      </p:sp>
      <p:sp>
        <p:nvSpPr>
          <p:cNvPr id="21" name="TextBox 20">
            <a:extLst>
              <a:ext uri="{FF2B5EF4-FFF2-40B4-BE49-F238E27FC236}">
                <a16:creationId xmlns:a16="http://schemas.microsoft.com/office/drawing/2014/main" id="{1C6FA397-A47D-4548-8A2F-E129069BA752}"/>
              </a:ext>
            </a:extLst>
          </p:cNvPr>
          <p:cNvSpPr txBox="1"/>
          <p:nvPr/>
        </p:nvSpPr>
        <p:spPr>
          <a:xfrm>
            <a:off x="9265920" y="1433007"/>
            <a:ext cx="2367280" cy="1569660"/>
          </a:xfrm>
          <a:prstGeom prst="rect">
            <a:avLst/>
          </a:prstGeom>
          <a:noFill/>
        </p:spPr>
        <p:txBody>
          <a:bodyPr wrap="square" rtlCol="0">
            <a:spAutoFit/>
          </a:bodyPr>
          <a:lstStyle/>
          <a:p>
            <a:r>
              <a:rPr lang="en-US" sz="1600" u="sng" dirty="0"/>
              <a:t>Model Commonalities</a:t>
            </a:r>
          </a:p>
          <a:p>
            <a:pPr marL="171450" indent="-171450">
              <a:buFont typeface="Arial" panose="020B0604020202020204" pitchFamily="34" charset="0"/>
              <a:buChar char="•"/>
            </a:pPr>
            <a:r>
              <a:rPr lang="en-US" sz="1600" dirty="0">
                <a:solidFill>
                  <a:srgbClr val="7030A0"/>
                </a:solidFill>
              </a:rPr>
              <a:t>Pressure Drop</a:t>
            </a:r>
          </a:p>
          <a:p>
            <a:pPr marL="171450" indent="-171450">
              <a:buFont typeface="Arial" panose="020B0604020202020204" pitchFamily="34" charset="0"/>
              <a:buChar char="•"/>
            </a:pPr>
            <a:r>
              <a:rPr lang="en-US" sz="1600" dirty="0"/>
              <a:t>Darcy’s Law</a:t>
            </a:r>
          </a:p>
          <a:p>
            <a:pPr marL="171450" indent="-171450">
              <a:buFont typeface="Arial" panose="020B0604020202020204" pitchFamily="34" charset="0"/>
              <a:buChar char="•"/>
            </a:pPr>
            <a:r>
              <a:rPr lang="en-US" sz="1600" dirty="0">
                <a:solidFill>
                  <a:srgbClr val="0070C0"/>
                </a:solidFill>
              </a:rPr>
              <a:t>Forcheimer Effects</a:t>
            </a:r>
          </a:p>
          <a:p>
            <a:pPr marL="171450" indent="-171450">
              <a:buFont typeface="Arial" panose="020B0604020202020204" pitchFamily="34" charset="0"/>
              <a:buChar char="•"/>
            </a:pPr>
            <a:r>
              <a:rPr lang="en-US" sz="1600" dirty="0">
                <a:solidFill>
                  <a:srgbClr val="FF0000"/>
                </a:solidFill>
              </a:rPr>
              <a:t>Poiseuille</a:t>
            </a:r>
          </a:p>
          <a:p>
            <a:pPr marL="171450" indent="-171450">
              <a:buFont typeface="Arial" panose="020B0604020202020204" pitchFamily="34" charset="0"/>
              <a:buChar char="•"/>
            </a:pPr>
            <a:r>
              <a:rPr lang="en-US" sz="1600" dirty="0">
                <a:solidFill>
                  <a:srgbClr val="00B050"/>
                </a:solidFill>
              </a:rPr>
              <a:t>Darcy-</a:t>
            </a:r>
            <a:r>
              <a:rPr lang="en-US" sz="1600" dirty="0" err="1">
                <a:solidFill>
                  <a:srgbClr val="00B050"/>
                </a:solidFill>
              </a:rPr>
              <a:t>Weisbach</a:t>
            </a:r>
            <a:endParaRPr lang="en-US" sz="1600" dirty="0">
              <a:solidFill>
                <a:srgbClr val="00B050"/>
              </a:solidFill>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4500CC9-4214-42FB-8D2C-9309F221A34E}"/>
                  </a:ext>
                </a:extLst>
              </p:cNvPr>
              <p:cNvSpPr/>
              <p:nvPr/>
            </p:nvSpPr>
            <p:spPr>
              <a:xfrm>
                <a:off x="4638040" y="2122887"/>
                <a:ext cx="3664080" cy="65620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z="1400" smtClean="0">
                          <a:solidFill>
                            <a:srgbClr val="7030A0"/>
                          </a:solidFill>
                          <a:latin typeface="Cambria Math" panose="02040503050406030204" pitchFamily="18" charset="0"/>
                        </a:rPr>
                        <m:t>Δ</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m:rPr>
                              <m:sty m:val="p"/>
                            </m:rPr>
                            <a:rPr lang="en-US" sz="1400" i="0">
                              <a:solidFill>
                                <a:srgbClr val="7030A0"/>
                              </a:solidFill>
                              <a:latin typeface="Cambria Math" panose="02040503050406030204" pitchFamily="18" charset="0"/>
                            </a:rPr>
                            <m:t>PF</m:t>
                          </m:r>
                        </m:sub>
                      </m:sSub>
                      <m:r>
                        <a:rPr lang="en-US" sz="1400" i="0">
                          <a:latin typeface="Cambria Math" panose="02040503050406030204" pitchFamily="18" charset="0"/>
                        </a:rPr>
                        <m:t>=</m:t>
                      </m:r>
                      <m:f>
                        <m:fPr>
                          <m:ctrlPr>
                            <a:rPr lang="en-US" sz="1400" i="1">
                              <a:latin typeface="Cambria Math" panose="02040503050406030204" pitchFamily="18" charset="0"/>
                            </a:rPr>
                          </m:ctrlPr>
                        </m:fPr>
                        <m:num>
                          <m:r>
                            <a:rPr lang="en-US" sz="1400" i="0">
                              <a:latin typeface="Cambria Math" panose="02040503050406030204" pitchFamily="18" charset="0"/>
                            </a:rPr>
                            <m:t>2</m:t>
                          </m:r>
                          <m:r>
                            <a:rPr lang="en-US" sz="1400" i="1">
                              <a:latin typeface="Cambria Math" panose="02040503050406030204" pitchFamily="18" charset="0"/>
                            </a:rPr>
                            <m:t>𝜇</m:t>
                          </m:r>
                          <m:r>
                            <a:rPr lang="en-US" sz="1400" i="1">
                              <a:latin typeface="Cambria Math" panose="02040503050406030204" pitchFamily="18" charset="0"/>
                            </a:rPr>
                            <m:t>𝑄</m:t>
                          </m:r>
                        </m:num>
                        <m:den>
                          <m:r>
                            <a:rPr lang="en-US" sz="1400" i="0">
                              <a:latin typeface="Cambria Math" panose="02040503050406030204" pitchFamily="18" charset="0"/>
                            </a:rPr>
                            <m:t>4</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𝑡𝑟𝑎𝑝</m:t>
                              </m:r>
                            </m:sub>
                          </m:sSub>
                        </m:den>
                      </m:f>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0">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𝑡𝑤</m:t>
                                  </m:r>
                                </m:num>
                                <m:den>
                                  <m:r>
                                    <a:rPr lang="en-US" sz="1400" i="1">
                                      <a:latin typeface="Cambria Math" panose="02040503050406030204" pitchFamily="18" charset="0"/>
                                    </a:rPr>
                                    <m:t>𝑑</m:t>
                                  </m:r>
                                </m:den>
                              </m:f>
                            </m:e>
                          </m:d>
                        </m:e>
                        <m:sup>
                          <m:r>
                            <a:rPr lang="en-US" sz="1400" i="0">
                              <a:latin typeface="Cambria Math" panose="02040503050406030204" pitchFamily="18" charset="0"/>
                            </a:rPr>
                            <m:t>2</m:t>
                          </m:r>
                        </m:sup>
                      </m:sSup>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𝑑</m:t>
                              </m:r>
                              <m:r>
                                <a:rPr lang="en-US" sz="1400" i="0">
                                  <a:latin typeface="Cambria Math" panose="02040503050406030204" pitchFamily="18" charset="0"/>
                                </a:rPr>
                                <m:t>∙</m:t>
                              </m:r>
                              <m:r>
                                <a:rPr lang="en-US" sz="1400" i="1">
                                  <a:latin typeface="Cambria Math" panose="02040503050406030204" pitchFamily="18" charset="0"/>
                                </a:rPr>
                                <m:t>𝑡𝑤</m:t>
                              </m:r>
                            </m:num>
                            <m:den>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K</m:t>
                                  </m:r>
                                </m:e>
                                <m:sub>
                                  <m:r>
                                    <a:rPr lang="en-US" sz="1400" i="1">
                                      <a:latin typeface="Cambria Math" panose="02040503050406030204" pitchFamily="18" charset="0"/>
                                    </a:rPr>
                                    <m:t>𝑤</m:t>
                                  </m:r>
                                </m:sub>
                              </m:sSub>
                            </m:den>
                          </m:f>
                          <m:r>
                            <a:rPr lang="en-US" sz="1400" i="0">
                              <a:latin typeface="Cambria Math" panose="02040503050406030204" pitchFamily="18" charset="0"/>
                            </a:rPr>
                            <m:t>+</m:t>
                          </m:r>
                          <m:f>
                            <m:fPr>
                              <m:ctrlPr>
                                <a:rPr lang="en-US" sz="1400" i="1" smtClean="0">
                                  <a:solidFill>
                                    <a:srgbClr val="FF0000"/>
                                  </a:solidFill>
                                  <a:latin typeface="Cambria Math" panose="02040503050406030204" pitchFamily="18" charset="0"/>
                                </a:rPr>
                              </m:ctrlPr>
                            </m:fPr>
                            <m:num>
                              <m:r>
                                <a:rPr lang="en-US" sz="1400" i="0">
                                  <a:solidFill>
                                    <a:srgbClr val="FF0000"/>
                                  </a:solidFill>
                                  <a:latin typeface="Cambria Math" panose="02040503050406030204" pitchFamily="18" charset="0"/>
                                </a:rPr>
                                <m:t>8</m:t>
                              </m:r>
                              <m:r>
                                <a:rPr lang="en-US" sz="1400" i="1">
                                  <a:solidFill>
                                    <a:srgbClr val="FF0000"/>
                                  </a:solidFill>
                                  <a:latin typeface="Cambria Math" panose="02040503050406030204" pitchFamily="18" charset="0"/>
                                </a:rPr>
                                <m:t>𝐹</m:t>
                              </m:r>
                            </m:num>
                            <m:den>
                              <m:r>
                                <a:rPr lang="en-US" sz="1400" i="0">
                                  <a:solidFill>
                                    <a:srgbClr val="FF0000"/>
                                  </a:solidFill>
                                  <a:latin typeface="Cambria Math" panose="02040503050406030204" pitchFamily="18" charset="0"/>
                                </a:rPr>
                                <m:t>3</m:t>
                              </m:r>
                            </m:den>
                          </m:f>
                          <m:sSup>
                            <m:sSupPr>
                              <m:ctrlPr>
                                <a:rPr lang="en-US" sz="1400" i="1">
                                  <a:solidFill>
                                    <a:srgbClr val="FF0000"/>
                                  </a:solidFill>
                                  <a:latin typeface="Cambria Math" panose="02040503050406030204" pitchFamily="18" charset="0"/>
                                </a:rPr>
                              </m:ctrlPr>
                            </m:sSupPr>
                            <m:e>
                              <m:d>
                                <m:dPr>
                                  <m:ctrlPr>
                                    <a:rPr lang="en-US" sz="1400" i="1">
                                      <a:solidFill>
                                        <a:srgbClr val="FF0000"/>
                                      </a:solidFill>
                                      <a:latin typeface="Cambria Math" panose="02040503050406030204" pitchFamily="18" charset="0"/>
                                    </a:rPr>
                                  </m:ctrlPr>
                                </m:dPr>
                                <m:e>
                                  <m:f>
                                    <m:fPr>
                                      <m:ctrlPr>
                                        <a:rPr lang="en-US" sz="1400" i="1">
                                          <a:solidFill>
                                            <a:srgbClr val="FF0000"/>
                                          </a:solidFill>
                                          <a:latin typeface="Cambria Math" panose="02040503050406030204" pitchFamily="18" charset="0"/>
                                        </a:rPr>
                                      </m:ctrlPr>
                                    </m:fPr>
                                    <m:num>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𝐿</m:t>
                                          </m:r>
                                        </m:e>
                                        <m:sub>
                                          <m:r>
                                            <a:rPr lang="en-US" sz="1400" i="1">
                                              <a:solidFill>
                                                <a:srgbClr val="FF0000"/>
                                              </a:solidFill>
                                              <a:latin typeface="Cambria Math" panose="02040503050406030204" pitchFamily="18" charset="0"/>
                                            </a:rPr>
                                            <m:t>𝑡</m:t>
                                          </m:r>
                                        </m:sub>
                                      </m:sSub>
                                    </m:num>
                                    <m:den>
                                      <m:r>
                                        <a:rPr lang="en-US" sz="1400" i="1">
                                          <a:solidFill>
                                            <a:srgbClr val="FF0000"/>
                                          </a:solidFill>
                                          <a:latin typeface="Cambria Math" panose="02040503050406030204" pitchFamily="18" charset="0"/>
                                        </a:rPr>
                                        <m:t>𝑑</m:t>
                                      </m:r>
                                    </m:den>
                                  </m:f>
                                </m:e>
                              </m:d>
                            </m:e>
                            <m:sup>
                              <m:r>
                                <a:rPr lang="en-US" sz="1400" i="0">
                                  <a:solidFill>
                                    <a:srgbClr val="FF0000"/>
                                  </a:solidFill>
                                  <a:latin typeface="Cambria Math" panose="02040503050406030204" pitchFamily="18" charset="0"/>
                                </a:rPr>
                                <m:t>2</m:t>
                              </m:r>
                            </m:sup>
                          </m:sSup>
                        </m:e>
                      </m:d>
                    </m:oMath>
                  </m:oMathPara>
                </a14:m>
                <a:endParaRPr lang="en-US" sz="1600" dirty="0"/>
              </a:p>
            </p:txBody>
          </p:sp>
        </mc:Choice>
        <mc:Fallback xmlns="">
          <p:sp>
            <p:nvSpPr>
              <p:cNvPr id="22" name="Rectangle 21">
                <a:extLst>
                  <a:ext uri="{FF2B5EF4-FFF2-40B4-BE49-F238E27FC236}">
                    <a16:creationId xmlns:a16="http://schemas.microsoft.com/office/drawing/2014/main" id="{24500CC9-4214-42FB-8D2C-9309F221A34E}"/>
                  </a:ext>
                </a:extLst>
              </p:cNvPr>
              <p:cNvSpPr>
                <a:spLocks noRot="1" noChangeAspect="1" noMove="1" noResize="1" noEditPoints="1" noAdjustHandles="1" noChangeArrowheads="1" noChangeShapeType="1" noTextEdit="1"/>
              </p:cNvSpPr>
              <p:nvPr/>
            </p:nvSpPr>
            <p:spPr>
              <a:xfrm>
                <a:off x="4638040" y="2122887"/>
                <a:ext cx="3664080" cy="656205"/>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0ED2F2D2-24D8-4AFF-8D4B-AA3B9E5F7A96}"/>
              </a:ext>
            </a:extLst>
          </p:cNvPr>
          <p:cNvSpPr txBox="1"/>
          <p:nvPr/>
        </p:nvSpPr>
        <p:spPr>
          <a:xfrm>
            <a:off x="4638040" y="1745946"/>
            <a:ext cx="4207636" cy="338554"/>
          </a:xfrm>
          <a:prstGeom prst="rect">
            <a:avLst/>
          </a:prstGeom>
          <a:noFill/>
        </p:spPr>
        <p:txBody>
          <a:bodyPr wrap="square" rtlCol="0">
            <a:spAutoFit/>
          </a:bodyPr>
          <a:lstStyle/>
          <a:p>
            <a:r>
              <a:rPr lang="en-US" sz="1600" u="sng" dirty="0" err="1"/>
              <a:t>Konstandopoulos</a:t>
            </a:r>
            <a:r>
              <a:rPr lang="en-US" sz="1600" u="sng" dirty="0"/>
              <a:t> &amp; </a:t>
            </a:r>
            <a:r>
              <a:rPr lang="en-US" sz="1600" u="sng" dirty="0" err="1"/>
              <a:t>Skaperdas</a:t>
            </a:r>
            <a:r>
              <a:rPr lang="en-US" sz="1600" u="sng" dirty="0"/>
              <a:t> (1999)</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BBD6F32-8E67-4335-9430-9E6261F8EFB1}"/>
                  </a:ext>
                </a:extLst>
              </p:cNvPr>
              <p:cNvSpPr/>
              <p:nvPr/>
            </p:nvSpPr>
            <p:spPr>
              <a:xfrm>
                <a:off x="4638040" y="3194420"/>
                <a:ext cx="6739144" cy="121507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400" smtClean="0">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m:rPr>
                              <m:sty m:val="p"/>
                            </m:rPr>
                            <a:rPr lang="en-US" sz="1400" i="0">
                              <a:solidFill>
                                <a:srgbClr val="7030A0"/>
                              </a:solidFill>
                              <a:latin typeface="Cambria Math" panose="02040503050406030204" pitchFamily="18" charset="0"/>
                            </a:rPr>
                            <m:t>PF</m:t>
                          </m:r>
                        </m:sub>
                      </m:sSub>
                      <m:r>
                        <a:rPr lang="en-US" sz="1400" i="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𝜇</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𝐼</m:t>
                              </m:r>
                              <m:r>
                                <a:rPr lang="en-US" sz="1400" i="0">
                                  <a:latin typeface="Cambria Math" panose="02040503050406030204" pitchFamily="18" charset="0"/>
                                </a:rPr>
                                <m:t>−</m:t>
                              </m:r>
                              <m:r>
                                <a:rPr lang="en-US" sz="1400" i="1">
                                  <a:latin typeface="Cambria Math" panose="02040503050406030204" pitchFamily="18" charset="0"/>
                                </a:rPr>
                                <m:t>𝐼𝐼</m:t>
                              </m:r>
                            </m:sub>
                          </m:sSub>
                          <m:r>
                            <a:rPr lang="en-US" sz="1400" i="1">
                              <a:latin typeface="Cambria Math" panose="02040503050406030204" pitchFamily="18" charset="0"/>
                            </a:rPr>
                            <m:t>𝑑</m:t>
                          </m:r>
                          <m:r>
                            <a:rPr lang="en-US" sz="1400" i="0">
                              <a:latin typeface="Cambria Math" panose="02040503050406030204" pitchFamily="18" charset="0"/>
                            </a:rPr>
                            <m:t>∙</m:t>
                          </m:r>
                          <m:r>
                            <a:rPr lang="en-US" sz="1400" i="1">
                              <a:latin typeface="Cambria Math" panose="02040503050406030204" pitchFamily="18" charset="0"/>
                            </a:rPr>
                            <m:t>𝑡𝑤</m:t>
                          </m:r>
                          <m:r>
                            <a:rPr lang="en-US" sz="1400" i="0">
                              <a:latin typeface="Cambria Math" panose="02040503050406030204" pitchFamily="18" charset="0"/>
                            </a:rPr>
                            <m:t> </m:t>
                          </m:r>
                        </m:num>
                        <m:den>
                          <m:r>
                            <a:rPr lang="en-US" sz="1400" i="0">
                              <a:latin typeface="Cambria Math" panose="02040503050406030204" pitchFamily="18" charset="0"/>
                            </a:rPr>
                            <m:t>4</m:t>
                          </m:r>
                          <m:sSub>
                            <m:sSubPr>
                              <m:ctrlPr>
                                <a:rPr lang="en-US" sz="1400" i="1">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𝑓</m:t>
                              </m:r>
                            </m:sub>
                          </m:sSub>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K</m:t>
                              </m:r>
                            </m:e>
                            <m:sub>
                              <m:r>
                                <a:rPr lang="en-US" sz="1400" i="1">
                                  <a:latin typeface="Cambria Math" panose="02040503050406030204" pitchFamily="18" charset="0"/>
                                </a:rPr>
                                <m:t>𝑤</m:t>
                              </m:r>
                            </m:sub>
                          </m:sSub>
                        </m:den>
                      </m:f>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𝐵</m:t>
                              </m:r>
                            </m:e>
                            <m:sub>
                              <m:r>
                                <a:rPr lang="en-US" sz="1400" i="0">
                                  <a:latin typeface="Cambria Math" panose="02040503050406030204" pitchFamily="18" charset="0"/>
                                </a:rPr>
                                <m:t>1</m:t>
                              </m:r>
                            </m:sub>
                          </m:sSub>
                          <m:r>
                            <a:rPr lang="en-US" sz="1400" i="0">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0">
                                  <a:solidFill>
                                    <a:srgbClr val="FF0000"/>
                                  </a:solidFill>
                                  <a:latin typeface="Cambria Math" panose="02040503050406030204" pitchFamily="18" charset="0"/>
                                </a:rPr>
                                <m:t> </m:t>
                              </m:r>
                              <m:r>
                                <a:rPr lang="en-US" sz="1400" i="1">
                                  <a:solidFill>
                                    <a:srgbClr val="FF0000"/>
                                  </a:solidFill>
                                  <a:latin typeface="Cambria Math" panose="02040503050406030204" pitchFamily="18" charset="0"/>
                                </a:rPr>
                                <m:t>𝐵</m:t>
                              </m:r>
                            </m:e>
                            <m:sub>
                              <m:r>
                                <a:rPr lang="en-US" sz="1400" i="0">
                                  <a:solidFill>
                                    <a:srgbClr val="FF0000"/>
                                  </a:solidFill>
                                  <a:latin typeface="Cambria Math" panose="02040503050406030204" pitchFamily="18" charset="0"/>
                                </a:rPr>
                                <m:t>2</m:t>
                              </m:r>
                            </m:sub>
                          </m:sSub>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0">
                                      <a:latin typeface="Cambria Math" panose="02040503050406030204" pitchFamily="18" charset="0"/>
                                    </a:rPr>
                                    <m:t>1</m:t>
                                  </m:r>
                                </m:num>
                                <m:den>
                                  <m:r>
                                    <a:rPr lang="en-US" sz="1400" i="0">
                                      <a:latin typeface="Cambria Math" panose="02040503050406030204" pitchFamily="18" charset="0"/>
                                    </a:rPr>
                                    <m:t>2</m:t>
                                  </m:r>
                                </m:den>
                              </m:f>
                              <m:r>
                                <a:rPr lang="en-US" sz="1400" i="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𝑐</m:t>
                                      </m:r>
                                    </m:e>
                                    <m:sub>
                                      <m:r>
                                        <a:rPr lang="en-US" sz="1400" i="0">
                                          <a:latin typeface="Cambria Math" panose="02040503050406030204" pitchFamily="18" charset="0"/>
                                        </a:rPr>
                                        <m:t>1</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𝑔</m:t>
                                      </m:r>
                                    </m:e>
                                    <m:sub>
                                      <m:r>
                                        <a:rPr lang="en-US" sz="1400" i="0">
                                          <a:latin typeface="Cambria Math" panose="02040503050406030204" pitchFamily="18" charset="0"/>
                                        </a:rPr>
                                        <m:t>1</m:t>
                                      </m:r>
                                    </m:sub>
                                  </m:sSub>
                                </m:den>
                              </m:f>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sSub>
                                        <m:sSubPr>
                                          <m:ctrlPr>
                                            <a:rPr lang="en-US" sz="1400" i="1">
                                              <a:latin typeface="Cambria Math" panose="02040503050406030204" pitchFamily="18" charset="0"/>
                                            </a:rPr>
                                          </m:ctrlPr>
                                        </m:sSubPr>
                                        <m:e>
                                          <m:r>
                                            <a:rPr lang="en-US" sz="1400" i="1">
                                              <a:latin typeface="Cambria Math" panose="02040503050406030204" pitchFamily="18" charset="0"/>
                                            </a:rPr>
                                            <m:t>𝑔</m:t>
                                          </m:r>
                                        </m:e>
                                        <m:sub>
                                          <m:r>
                                            <a:rPr lang="en-US" sz="1400" i="0">
                                              <a:latin typeface="Cambria Math" panose="02040503050406030204" pitchFamily="18" charset="0"/>
                                            </a:rPr>
                                            <m:t>1</m:t>
                                          </m:r>
                                        </m:sub>
                                      </m:sSub>
                                    </m:sup>
                                  </m:sSup>
                                  <m:r>
                                    <a:rPr lang="en-US" sz="1400" i="0">
                                      <a:latin typeface="Cambria Math" panose="02040503050406030204" pitchFamily="18" charset="0"/>
                                    </a:rPr>
                                    <m:t>−1</m:t>
                                  </m:r>
                                </m:e>
                              </m:d>
                              <m:r>
                                <a:rPr lang="en-US" sz="1400" i="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𝑐</m:t>
                                      </m:r>
                                    </m:e>
                                    <m:sub>
                                      <m:r>
                                        <a:rPr lang="en-US" sz="1400" i="0">
                                          <a:latin typeface="Cambria Math" panose="02040503050406030204" pitchFamily="18" charset="0"/>
                                        </a:rPr>
                                        <m:t>2</m:t>
                                      </m:r>
                                    </m:sub>
                                  </m:sSub>
                                </m:num>
                                <m:den>
                                  <m:sSub>
                                    <m:sSubPr>
                                      <m:ctrlPr>
                                        <a:rPr lang="en-US" sz="1400" i="1">
                                          <a:latin typeface="Cambria Math" panose="02040503050406030204" pitchFamily="18" charset="0"/>
                                        </a:rPr>
                                      </m:ctrlPr>
                                    </m:sSubPr>
                                    <m:e>
                                      <m:r>
                                        <a:rPr lang="en-US" sz="1400" i="1">
                                          <a:latin typeface="Cambria Math" panose="02040503050406030204" pitchFamily="18" charset="0"/>
                                        </a:rPr>
                                        <m:t>𝑔</m:t>
                                      </m:r>
                                    </m:e>
                                    <m:sub>
                                      <m:r>
                                        <a:rPr lang="en-US" sz="1400" i="0">
                                          <a:latin typeface="Cambria Math" panose="02040503050406030204" pitchFamily="18" charset="0"/>
                                        </a:rPr>
                                        <m:t>2</m:t>
                                      </m:r>
                                    </m:sub>
                                  </m:sSub>
                                </m:den>
                              </m:f>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sSub>
                                        <m:sSubPr>
                                          <m:ctrlPr>
                                            <a:rPr lang="en-US" sz="1400" i="1">
                                              <a:latin typeface="Cambria Math" panose="02040503050406030204" pitchFamily="18" charset="0"/>
                                            </a:rPr>
                                          </m:ctrlPr>
                                        </m:sSubPr>
                                        <m:e>
                                          <m:r>
                                            <a:rPr lang="en-US" sz="1400" i="1">
                                              <a:latin typeface="Cambria Math" panose="02040503050406030204" pitchFamily="18" charset="0"/>
                                            </a:rPr>
                                            <m:t>𝑔</m:t>
                                          </m:r>
                                        </m:e>
                                        <m:sub>
                                          <m:r>
                                            <a:rPr lang="en-US" sz="1400" i="0">
                                              <a:latin typeface="Cambria Math" panose="02040503050406030204" pitchFamily="18" charset="0"/>
                                            </a:rPr>
                                            <m:t>2</m:t>
                                          </m:r>
                                        </m:sub>
                                      </m:sSub>
                                    </m:sup>
                                  </m:sSup>
                                  <m:r>
                                    <a:rPr lang="en-US" sz="1400" i="0">
                                      <a:latin typeface="Cambria Math" panose="02040503050406030204" pitchFamily="18" charset="0"/>
                                    </a:rPr>
                                    <m:t>−1</m:t>
                                  </m:r>
                                </m:e>
                              </m:d>
                            </m:e>
                          </m:d>
                          <m:r>
                            <a:rPr lang="en-US" sz="1400" i="0">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𝑐</m:t>
                              </m:r>
                            </m:e>
                            <m:sub>
                              <m:r>
                                <a:rPr lang="en-US" sz="1400" i="0">
                                  <a:latin typeface="Cambria Math" panose="02040503050406030204" pitchFamily="18" charset="0"/>
                                </a:rPr>
                                <m:t>1</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𝑔</m:t>
                              </m:r>
                            </m:e>
                            <m:sub>
                              <m:r>
                                <a:rPr lang="en-US" sz="1400" i="0">
                                  <a:latin typeface="Cambria Math" panose="02040503050406030204" pitchFamily="18" charset="0"/>
                                </a:rPr>
                                <m:t>1</m:t>
                              </m:r>
                            </m:sub>
                          </m:sSub>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𝑐</m:t>
                              </m:r>
                            </m:e>
                            <m:sub>
                              <m:r>
                                <a:rPr lang="en-US" sz="1400" i="0">
                                  <a:latin typeface="Cambria Math" panose="02040503050406030204" pitchFamily="18" charset="0"/>
                                </a:rPr>
                                <m:t>2</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𝑔</m:t>
                              </m:r>
                            </m:e>
                            <m:sub>
                              <m:r>
                                <a:rPr lang="en-US" sz="1400" i="0">
                                  <a:latin typeface="Cambria Math" panose="02040503050406030204" pitchFamily="18" charset="0"/>
                                </a:rPr>
                                <m:t>2</m:t>
                              </m:r>
                            </m:sub>
                          </m:sSub>
                        </m:e>
                      </m:d>
                      <m:r>
                        <a:rPr lang="en-US" sz="1400" i="0">
                          <a:latin typeface="Cambria Math" panose="02040503050406030204" pitchFamily="18" charset="0"/>
                        </a:rPr>
                        <m:t>+ </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𝜁</m:t>
                          </m:r>
                        </m:e>
                        <m:sub>
                          <m:r>
                            <a:rPr lang="en-US" sz="1400" i="1">
                              <a:solidFill>
                                <a:srgbClr val="00B050"/>
                              </a:solidFill>
                              <a:latin typeface="Cambria Math" panose="02040503050406030204" pitchFamily="18" charset="0"/>
                            </a:rPr>
                            <m:t>𝑐𝑜𝑛𝑡</m:t>
                          </m:r>
                        </m:sub>
                      </m:sSub>
                      <m:f>
                        <m:fPr>
                          <m:ctrlPr>
                            <a:rPr lang="en-US" sz="1400" i="1">
                              <a:solidFill>
                                <a:srgbClr val="00B050"/>
                              </a:solidFill>
                              <a:latin typeface="Cambria Math" panose="02040503050406030204" pitchFamily="18" charset="0"/>
                            </a:rPr>
                          </m:ctrlPr>
                        </m:fPr>
                        <m:num>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𝜌</m:t>
                              </m:r>
                            </m:e>
                            <m:sub>
                              <m:r>
                                <a:rPr lang="en-US" sz="1400" i="1">
                                  <a:solidFill>
                                    <a:srgbClr val="00B050"/>
                                  </a:solidFill>
                                  <a:latin typeface="Cambria Math" panose="02040503050406030204" pitchFamily="18" charset="0"/>
                                </a:rPr>
                                <m:t>𝐼</m:t>
                              </m:r>
                            </m:sub>
                          </m:sSub>
                        </m:num>
                        <m:den>
                          <m:r>
                            <a:rPr lang="en-US" sz="1400" i="0">
                              <a:solidFill>
                                <a:srgbClr val="00B050"/>
                              </a:solidFill>
                              <a:latin typeface="Cambria Math" panose="02040503050406030204" pitchFamily="18" charset="0"/>
                            </a:rPr>
                            <m:t>2</m:t>
                          </m:r>
                        </m:den>
                      </m:f>
                      <m:sSubSup>
                        <m:sSubSupPr>
                          <m:ctrlPr>
                            <a:rPr lang="en-US" sz="1400" i="1">
                              <a:solidFill>
                                <a:srgbClr val="00B050"/>
                              </a:solidFill>
                              <a:latin typeface="Cambria Math" panose="02040503050406030204" pitchFamily="18" charset="0"/>
                            </a:rPr>
                          </m:ctrlPr>
                        </m:sSubSupPr>
                        <m:e>
                          <m:r>
                            <a:rPr lang="en-US" sz="1400" i="1">
                              <a:solidFill>
                                <a:srgbClr val="00B050"/>
                              </a:solidFill>
                              <a:latin typeface="Cambria Math" panose="02040503050406030204" pitchFamily="18" charset="0"/>
                            </a:rPr>
                            <m:t>𝑢</m:t>
                          </m:r>
                        </m:e>
                        <m:sub>
                          <m:r>
                            <a:rPr lang="en-US" sz="1400" i="1">
                              <a:solidFill>
                                <a:srgbClr val="00B050"/>
                              </a:solidFill>
                              <a:latin typeface="Cambria Math" panose="02040503050406030204" pitchFamily="18" charset="0"/>
                            </a:rPr>
                            <m:t>𝐼</m:t>
                          </m:r>
                        </m:sub>
                        <m:sup>
                          <m:r>
                            <a:rPr lang="en-US" sz="1400" i="0">
                              <a:solidFill>
                                <a:srgbClr val="00B050"/>
                              </a:solidFill>
                              <a:latin typeface="Cambria Math" panose="02040503050406030204" pitchFamily="18" charset="0"/>
                            </a:rPr>
                            <m:t>2</m:t>
                          </m:r>
                        </m:sup>
                      </m:sSubSup>
                      <m:r>
                        <a:rPr lang="en-US" sz="1400" i="0">
                          <a:solidFill>
                            <a:srgbClr val="00B05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𝜁</m:t>
                          </m:r>
                        </m:e>
                        <m:sub>
                          <m:r>
                            <a:rPr lang="en-US" sz="1400" i="1">
                              <a:solidFill>
                                <a:srgbClr val="00B050"/>
                              </a:solidFill>
                              <a:latin typeface="Cambria Math" panose="02040503050406030204" pitchFamily="18" charset="0"/>
                            </a:rPr>
                            <m:t>𝑒𝑥𝑝</m:t>
                          </m:r>
                        </m:sub>
                      </m:sSub>
                      <m:f>
                        <m:fPr>
                          <m:ctrlPr>
                            <a:rPr lang="en-US" sz="1400" i="1">
                              <a:solidFill>
                                <a:srgbClr val="00B050"/>
                              </a:solidFill>
                              <a:latin typeface="Cambria Math" panose="02040503050406030204" pitchFamily="18" charset="0"/>
                            </a:rPr>
                          </m:ctrlPr>
                        </m:fPr>
                        <m:num>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𝜌</m:t>
                              </m:r>
                            </m:e>
                            <m:sub>
                              <m:r>
                                <a:rPr lang="en-US" sz="1400" i="1">
                                  <a:solidFill>
                                    <a:srgbClr val="00B050"/>
                                  </a:solidFill>
                                  <a:latin typeface="Cambria Math" panose="02040503050406030204" pitchFamily="18" charset="0"/>
                                </a:rPr>
                                <m:t>𝐼𝐼</m:t>
                              </m:r>
                            </m:sub>
                          </m:sSub>
                        </m:num>
                        <m:den>
                          <m:r>
                            <a:rPr lang="en-US" sz="1400" i="0">
                              <a:solidFill>
                                <a:srgbClr val="00B050"/>
                              </a:solidFill>
                              <a:latin typeface="Cambria Math" panose="02040503050406030204" pitchFamily="18" charset="0"/>
                            </a:rPr>
                            <m:t>2</m:t>
                          </m:r>
                        </m:den>
                      </m:f>
                      <m:sSubSup>
                        <m:sSubSupPr>
                          <m:ctrlPr>
                            <a:rPr lang="en-US" sz="1400" i="1">
                              <a:solidFill>
                                <a:srgbClr val="00B050"/>
                              </a:solidFill>
                              <a:latin typeface="Cambria Math" panose="02040503050406030204" pitchFamily="18" charset="0"/>
                            </a:rPr>
                          </m:ctrlPr>
                        </m:sSubSupPr>
                        <m:e>
                          <m:r>
                            <a:rPr lang="en-US" sz="1400" i="1">
                              <a:solidFill>
                                <a:srgbClr val="00B050"/>
                              </a:solidFill>
                              <a:latin typeface="Cambria Math" panose="02040503050406030204" pitchFamily="18" charset="0"/>
                            </a:rPr>
                            <m:t>𝑢</m:t>
                          </m:r>
                        </m:e>
                        <m:sub>
                          <m:r>
                            <a:rPr lang="en-US" sz="1400" i="1">
                              <a:solidFill>
                                <a:srgbClr val="00B050"/>
                              </a:solidFill>
                              <a:latin typeface="Cambria Math" panose="02040503050406030204" pitchFamily="18" charset="0"/>
                            </a:rPr>
                            <m:t>𝐼𝐼</m:t>
                          </m:r>
                        </m:sub>
                        <m:sup>
                          <m:r>
                            <a:rPr lang="en-US" sz="1400" i="0">
                              <a:solidFill>
                                <a:srgbClr val="00B050"/>
                              </a:solidFill>
                              <a:latin typeface="Cambria Math" panose="02040503050406030204" pitchFamily="18" charset="0"/>
                            </a:rPr>
                            <m:t>2</m:t>
                          </m:r>
                        </m:sup>
                      </m:sSubSup>
                      <m:r>
                        <a:rPr lang="en-US" sz="1400" i="0">
                          <a:latin typeface="Cambria Math" panose="02040503050406030204" pitchFamily="18" charset="0"/>
                        </a:rPr>
                        <m:t>+ 2</m:t>
                      </m:r>
                      <m:r>
                        <a:rPr lang="en-US" sz="1400" i="1">
                          <a:latin typeface="Cambria Math" panose="02040503050406030204" pitchFamily="18" charset="0"/>
                        </a:rPr>
                        <m:t>𝐹</m:t>
                      </m:r>
                      <m:r>
                        <a:rPr lang="en-US" sz="1400" i="1">
                          <a:latin typeface="Cambria Math" panose="02040503050406030204" pitchFamily="18" charset="0"/>
                        </a:rPr>
                        <m:t>𝜇</m:t>
                      </m:r>
                      <m:sSub>
                        <m:sSubPr>
                          <m:ctrlPr>
                            <a:rPr lang="en-US" sz="1400" i="1">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𝑝𝑙𝑢𝑔</m:t>
                          </m:r>
                        </m:sub>
                      </m:sSub>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𝐼</m:t>
                              </m:r>
                              <m:r>
                                <a:rPr lang="en-US" sz="1400" i="0">
                                  <a:latin typeface="Cambria Math" panose="02040503050406030204" pitchFamily="18" charset="0"/>
                                </a:rPr>
                                <m:t>−</m:t>
                              </m:r>
                              <m:r>
                                <a:rPr lang="en-US" sz="1400" i="1">
                                  <a:latin typeface="Cambria Math" panose="02040503050406030204" pitchFamily="18" charset="0"/>
                                </a:rPr>
                                <m:t>𝐼𝐼</m:t>
                              </m:r>
                            </m:sub>
                          </m:sSub>
                        </m:num>
                        <m:den>
                          <m:sSup>
                            <m:sSupPr>
                              <m:ctrlPr>
                                <a:rPr lang="en-US" sz="1400" i="1">
                                  <a:latin typeface="Cambria Math" panose="02040503050406030204" pitchFamily="18" charset="0"/>
                                </a:rPr>
                              </m:ctrlPr>
                            </m:sSupPr>
                            <m:e>
                              <m:r>
                                <a:rPr lang="en-US" sz="1400" i="1">
                                  <a:latin typeface="Cambria Math" panose="02040503050406030204" pitchFamily="18" charset="0"/>
                                </a:rPr>
                                <m:t>𝑑</m:t>
                              </m:r>
                            </m:e>
                            <m:sup>
                              <m:r>
                                <a:rPr lang="en-US" sz="1400" i="0">
                                  <a:latin typeface="Cambria Math" panose="02040503050406030204" pitchFamily="18" charset="0"/>
                                </a:rPr>
                                <m:t>2</m:t>
                              </m:r>
                            </m:sup>
                          </m:sSup>
                        </m:den>
                      </m:f>
                      <m:r>
                        <a:rPr lang="en-US" sz="1400" i="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𝜇</m:t>
                          </m:r>
                          <m:r>
                            <a:rPr lang="en-US" sz="1400" i="0">
                              <a:latin typeface="Cambria Math" panose="02040503050406030204" pitchFamily="18" charset="0"/>
                            </a:rPr>
                            <m:t>∙</m:t>
                          </m:r>
                          <m:r>
                            <a:rPr lang="en-US" sz="1400" i="1">
                              <a:latin typeface="Cambria Math" panose="02040503050406030204" pitchFamily="18" charset="0"/>
                            </a:rPr>
                            <m:t>𝑡𝑤</m:t>
                          </m:r>
                          <m:r>
                            <a:rPr lang="en-US" sz="1400" i="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i="1">
                                  <a:latin typeface="Cambria Math" panose="02040503050406030204" pitchFamily="18" charset="0"/>
                                </a:rPr>
                                <m:t>𝑤</m:t>
                              </m:r>
                            </m:sub>
                          </m:sSub>
                        </m:num>
                        <m:den>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K</m:t>
                              </m:r>
                            </m:e>
                            <m:sub>
                              <m:r>
                                <a:rPr lang="en-US" sz="1400" i="1">
                                  <a:latin typeface="Cambria Math" panose="02040503050406030204" pitchFamily="18" charset="0"/>
                                </a:rPr>
                                <m:t>𝑤</m:t>
                              </m:r>
                            </m:sub>
                          </m:sSub>
                        </m:den>
                      </m:f>
                      <m:r>
                        <a:rPr lang="en-US" sz="1400" i="0">
                          <a:latin typeface="Cambria Math" panose="02040503050406030204" pitchFamily="18" charset="0"/>
                        </a:rPr>
                        <m:t>+</m:t>
                      </m:r>
                      <m:r>
                        <a:rPr lang="en-US" sz="1400" i="1" smtClean="0">
                          <a:solidFill>
                            <a:srgbClr val="0070C0"/>
                          </a:solidFill>
                          <a:latin typeface="Cambria Math" panose="02040503050406030204" pitchFamily="18" charset="0"/>
                        </a:rPr>
                        <m:t>𝛽</m:t>
                      </m:r>
                      <m:acc>
                        <m:accPr>
                          <m:chr m:val="̅"/>
                          <m:ctrlPr>
                            <a:rPr lang="en-US" sz="1400" i="1">
                              <a:solidFill>
                                <a:srgbClr val="0070C0"/>
                              </a:solidFill>
                              <a:latin typeface="Cambria Math" panose="02040503050406030204" pitchFamily="18" charset="0"/>
                            </a:rPr>
                          </m:ctrlPr>
                        </m:accPr>
                        <m:e>
                          <m:r>
                            <a:rPr lang="en-US" sz="1400" i="1">
                              <a:solidFill>
                                <a:srgbClr val="0070C0"/>
                              </a:solidFill>
                              <a:latin typeface="Cambria Math" panose="02040503050406030204" pitchFamily="18" charset="0"/>
                            </a:rPr>
                            <m:t>𝜌</m:t>
                          </m:r>
                        </m:e>
                      </m:acc>
                      <m:r>
                        <a:rPr lang="en-US" sz="1400" i="0">
                          <a:solidFill>
                            <a:srgbClr val="0070C0"/>
                          </a:solidFill>
                          <a:latin typeface="Cambria Math" panose="02040503050406030204" pitchFamily="18" charset="0"/>
                        </a:rPr>
                        <m:t>∙</m:t>
                      </m:r>
                      <m:r>
                        <a:rPr lang="en-US" sz="1400" i="1">
                          <a:solidFill>
                            <a:srgbClr val="0070C0"/>
                          </a:solidFill>
                          <a:latin typeface="Cambria Math" panose="02040503050406030204" pitchFamily="18" charset="0"/>
                        </a:rPr>
                        <m:t>𝑡𝑤</m:t>
                      </m:r>
                      <m:r>
                        <a:rPr lang="en-US" sz="1400" i="0">
                          <a:solidFill>
                            <a:srgbClr val="0070C0"/>
                          </a:solidFill>
                          <a:latin typeface="Cambria Math" panose="02040503050406030204" pitchFamily="18" charset="0"/>
                        </a:rPr>
                        <m:t>∙</m:t>
                      </m:r>
                      <m:sSubSup>
                        <m:sSubSupPr>
                          <m:ctrlPr>
                            <a:rPr lang="en-US" sz="1400" i="1">
                              <a:solidFill>
                                <a:srgbClr val="0070C0"/>
                              </a:solidFill>
                              <a:latin typeface="Cambria Math" panose="02040503050406030204" pitchFamily="18" charset="0"/>
                            </a:rPr>
                          </m:ctrlPr>
                        </m:sSubSupPr>
                        <m:e>
                          <m:r>
                            <a:rPr lang="en-US" sz="1400" i="1">
                              <a:solidFill>
                                <a:srgbClr val="0070C0"/>
                              </a:solidFill>
                              <a:latin typeface="Cambria Math" panose="02040503050406030204" pitchFamily="18" charset="0"/>
                            </a:rPr>
                            <m:t>𝑢</m:t>
                          </m:r>
                        </m:e>
                        <m:sub>
                          <m:r>
                            <a:rPr lang="en-US" sz="1400" i="1">
                              <a:solidFill>
                                <a:srgbClr val="0070C0"/>
                              </a:solidFill>
                              <a:latin typeface="Cambria Math" panose="02040503050406030204" pitchFamily="18" charset="0"/>
                            </a:rPr>
                            <m:t>𝑤</m:t>
                          </m:r>
                        </m:sub>
                        <m:sup>
                          <m:r>
                            <a:rPr lang="en-US" sz="1400" i="0">
                              <a:solidFill>
                                <a:srgbClr val="0070C0"/>
                              </a:solidFill>
                              <a:latin typeface="Cambria Math" panose="02040503050406030204" pitchFamily="18" charset="0"/>
                            </a:rPr>
                            <m:t>2</m:t>
                          </m:r>
                        </m:sup>
                      </m:sSubSup>
                      <m:r>
                        <a:rPr lang="en-US" sz="1400" i="0">
                          <a:solidFill>
                            <a:srgbClr val="0070C0"/>
                          </a:solidFill>
                          <a:latin typeface="Cambria Math" panose="02040503050406030204" pitchFamily="18" charset="0"/>
                        </a:rPr>
                        <m:t> </m:t>
                      </m:r>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24" name="Rectangle 23">
                <a:extLst>
                  <a:ext uri="{FF2B5EF4-FFF2-40B4-BE49-F238E27FC236}">
                    <a16:creationId xmlns:a16="http://schemas.microsoft.com/office/drawing/2014/main" id="{4BBD6F32-8E67-4335-9430-9E6261F8EFB1}"/>
                  </a:ext>
                </a:extLst>
              </p:cNvPr>
              <p:cNvSpPr>
                <a:spLocks noRot="1" noChangeAspect="1" noMove="1" noResize="1" noEditPoints="1" noAdjustHandles="1" noChangeArrowheads="1" noChangeShapeType="1" noTextEdit="1"/>
              </p:cNvSpPr>
              <p:nvPr/>
            </p:nvSpPr>
            <p:spPr>
              <a:xfrm>
                <a:off x="4638040" y="3194420"/>
                <a:ext cx="6739144" cy="1215076"/>
              </a:xfrm>
              <a:prstGeom prst="rect">
                <a:avLst/>
              </a:prstGeom>
              <a:blipFill>
                <a:blip r:embed="rId5"/>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1CDFA46-BBBF-425B-A7A9-A1839C25AD36}"/>
              </a:ext>
            </a:extLst>
          </p:cNvPr>
          <p:cNvSpPr txBox="1"/>
          <p:nvPr/>
        </p:nvSpPr>
        <p:spPr>
          <a:xfrm>
            <a:off x="4638040" y="2817479"/>
            <a:ext cx="3200400" cy="338554"/>
          </a:xfrm>
          <a:prstGeom prst="rect">
            <a:avLst/>
          </a:prstGeom>
          <a:noFill/>
        </p:spPr>
        <p:txBody>
          <a:bodyPr wrap="square" rtlCol="0">
            <a:spAutoFit/>
          </a:bodyPr>
          <a:lstStyle/>
          <a:p>
            <a:r>
              <a:rPr lang="en-US" sz="1600" u="sng" dirty="0" err="1"/>
              <a:t>Masoudi</a:t>
            </a:r>
            <a:r>
              <a:rPr lang="en-US" sz="1600" u="sng" dirty="0"/>
              <a:t> et al. (2000)</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7FAD971-8A50-4369-B314-7F9923DE54D7}"/>
                  </a:ext>
                </a:extLst>
              </p:cNvPr>
              <p:cNvSpPr/>
              <p:nvPr/>
            </p:nvSpPr>
            <p:spPr>
              <a:xfrm>
                <a:off x="4638040" y="4824824"/>
                <a:ext cx="6355080" cy="142628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400" smtClean="0">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m:rPr>
                              <m:sty m:val="p"/>
                            </m:rPr>
                            <a:rPr lang="en-US" sz="1400" i="0">
                              <a:solidFill>
                                <a:srgbClr val="7030A0"/>
                              </a:solidFill>
                              <a:latin typeface="Cambria Math" panose="02040503050406030204" pitchFamily="18" charset="0"/>
                            </a:rPr>
                            <m:t>PF</m:t>
                          </m:r>
                        </m:sub>
                      </m:sSub>
                      <m:r>
                        <a:rPr lang="en-US" sz="1400" i="0">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𝜇</m:t>
                          </m:r>
                          <m:r>
                            <a:rPr lang="en-US" sz="1400" i="1">
                              <a:latin typeface="Cambria Math" panose="02040503050406030204" pitchFamily="18" charset="0"/>
                            </a:rPr>
                            <m:t>𝑄</m:t>
                          </m:r>
                        </m:num>
                        <m:den>
                          <m:r>
                            <a:rPr lang="en-US" sz="1400" i="0">
                              <a:latin typeface="Cambria Math" panose="02040503050406030204" pitchFamily="18" charset="0"/>
                            </a:rPr>
                            <m:t>2</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𝑡𝑟𝑎𝑝</m:t>
                              </m:r>
                            </m:sub>
                          </m:sSub>
                        </m:den>
                      </m:f>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𝑑</m:t>
                              </m:r>
                              <m:r>
                                <a:rPr lang="en-US" sz="1400" i="0">
                                  <a:latin typeface="Cambria Math" panose="02040503050406030204" pitchFamily="18" charset="0"/>
                                </a:rPr>
                                <m:t>+</m:t>
                              </m:r>
                              <m:r>
                                <a:rPr lang="en-US" sz="1400" i="1">
                                  <a:latin typeface="Cambria Math" panose="02040503050406030204" pitchFamily="18" charset="0"/>
                                </a:rPr>
                                <m:t>𝑡𝑤</m:t>
                              </m:r>
                            </m:e>
                          </m:d>
                        </m:e>
                        <m:sup>
                          <m:r>
                            <a:rPr lang="en-US" sz="1400" i="0">
                              <a:latin typeface="Cambria Math" panose="02040503050406030204" pitchFamily="18" charset="0"/>
                            </a:rPr>
                            <m:t>2</m:t>
                          </m:r>
                        </m:sup>
                      </m:sSup>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𝑡𝑤</m:t>
                              </m:r>
                            </m:num>
                            <m:den>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K</m:t>
                                  </m:r>
                                </m:e>
                                <m:sub>
                                  <m:r>
                                    <a:rPr lang="en-US" sz="1400" i="1">
                                      <a:latin typeface="Cambria Math" panose="02040503050406030204" pitchFamily="18" charset="0"/>
                                    </a:rPr>
                                    <m:t>𝑤</m:t>
                                  </m:r>
                                </m:sub>
                              </m:sSub>
                              <m:r>
                                <a:rPr lang="en-US" sz="1400" i="1">
                                  <a:latin typeface="Cambria Math" panose="02040503050406030204" pitchFamily="18" charset="0"/>
                                </a:rPr>
                                <m:t>𝑑</m:t>
                              </m:r>
                            </m:den>
                          </m:f>
                          <m:r>
                            <a:rPr lang="en-US" sz="1400" i="0">
                              <a:latin typeface="Cambria Math" panose="02040503050406030204" pitchFamily="18" charset="0"/>
                            </a:rPr>
                            <m:t>+</m:t>
                          </m:r>
                          <m:f>
                            <m:fPr>
                              <m:ctrlPr>
                                <a:rPr lang="en-US" sz="1400" i="1">
                                  <a:latin typeface="Cambria Math" panose="02040503050406030204" pitchFamily="18" charset="0"/>
                                </a:rPr>
                              </m:ctrlPr>
                            </m:fPr>
                            <m:num>
                              <m:r>
                                <a:rPr lang="en-US" sz="1400" i="0">
                                  <a:latin typeface="Cambria Math" panose="02040503050406030204" pitchFamily="18" charset="0"/>
                                </a:rPr>
                                <m:t>1</m:t>
                              </m:r>
                            </m:num>
                            <m:den>
                              <m:r>
                                <a:rPr lang="en-US" sz="1400" i="0">
                                  <a:latin typeface="Cambria Math" panose="02040503050406030204" pitchFamily="18" charset="0"/>
                                </a:rPr>
                                <m:t>2</m:t>
                              </m:r>
                              <m:sSub>
                                <m:sSubPr>
                                  <m:ctrlPr>
                                    <a:rPr lang="en-US" sz="1400" i="1">
                                      <a:latin typeface="Cambria Math" panose="02040503050406030204" pitchFamily="18" charset="0"/>
                                    </a:rPr>
                                  </m:ctrlPr>
                                </m:sSubPr>
                                <m:e>
                                  <m:r>
                                    <m:rPr>
                                      <m:sty m:val="p"/>
                                    </m:rPr>
                                    <a:rPr lang="en-US" sz="1400" i="0">
                                      <a:latin typeface="Cambria Math" panose="02040503050406030204" pitchFamily="18" charset="0"/>
                                    </a:rPr>
                                    <m:t>K</m:t>
                                  </m:r>
                                </m:e>
                                <m:sub>
                                  <m:r>
                                    <a:rPr lang="en-US" sz="1400" i="1">
                                      <a:latin typeface="Cambria Math" panose="02040503050406030204" pitchFamily="18" charset="0"/>
                                    </a:rPr>
                                    <m:t>𝑠</m:t>
                                  </m:r>
                                </m:sub>
                              </m:sSub>
                            </m:den>
                          </m:f>
                          <m:func>
                            <m:funcPr>
                              <m:ctrlPr>
                                <a:rPr lang="en-US" sz="1400" i="1">
                                  <a:latin typeface="Cambria Math" panose="02040503050406030204" pitchFamily="18" charset="0"/>
                                </a:rPr>
                              </m:ctrlPr>
                            </m:funcPr>
                            <m:fName>
                              <m:r>
                                <m:rPr>
                                  <m:sty m:val="p"/>
                                </m:rPr>
                                <a:rPr lang="en-US" sz="1400" i="0">
                                  <a:latin typeface="Cambria Math" panose="02040503050406030204" pitchFamily="18" charset="0"/>
                                </a:rPr>
                                <m:t>ln</m:t>
                              </m:r>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𝑑</m:t>
                                      </m:r>
                                    </m:num>
                                    <m:den>
                                      <m:r>
                                        <a:rPr lang="en-US" sz="1400" i="1">
                                          <a:latin typeface="Cambria Math" panose="02040503050406030204" pitchFamily="18" charset="0"/>
                                        </a:rPr>
                                        <m:t>𝑑</m:t>
                                      </m:r>
                                      <m:r>
                                        <a:rPr lang="en-US" sz="1400" i="0">
                                          <a:latin typeface="Cambria Math" panose="02040503050406030204" pitchFamily="18" charset="0"/>
                                        </a:rPr>
                                        <m:t>−2∙</m:t>
                                      </m:r>
                                      <m:acc>
                                        <m:accPr>
                                          <m:chr m:val="̅"/>
                                          <m:ctrlPr>
                                            <a:rPr lang="en-US" sz="1400" i="1">
                                              <a:latin typeface="Cambria Math" panose="02040503050406030204" pitchFamily="18" charset="0"/>
                                            </a:rPr>
                                          </m:ctrlPr>
                                        </m:accPr>
                                        <m:e>
                                          <m:r>
                                            <a:rPr lang="en-US" sz="1400" i="1">
                                              <a:latin typeface="Cambria Math" panose="02040503050406030204" pitchFamily="18" charset="0"/>
                                            </a:rPr>
                                            <m:t>𝑡𝑠</m:t>
                                          </m:r>
                                        </m:e>
                                      </m:acc>
                                    </m:den>
                                  </m:f>
                                </m:e>
                              </m:d>
                              <m:r>
                                <a:rPr lang="en-US" sz="1400" i="0">
                                  <a:latin typeface="Cambria Math" panose="02040503050406030204" pitchFamily="18" charset="0"/>
                                </a:rPr>
                                <m:t>+</m:t>
                              </m:r>
                              <m:f>
                                <m:fPr>
                                  <m:ctrlPr>
                                    <a:rPr lang="en-US" sz="1400" i="1" smtClean="0">
                                      <a:solidFill>
                                        <a:srgbClr val="FF0000"/>
                                      </a:solidFill>
                                      <a:latin typeface="Cambria Math" panose="02040503050406030204" pitchFamily="18" charset="0"/>
                                    </a:rPr>
                                  </m:ctrlPr>
                                </m:fPr>
                                <m:num>
                                  <m:r>
                                    <a:rPr lang="en-US" sz="1400" i="0">
                                      <a:solidFill>
                                        <a:srgbClr val="FF0000"/>
                                      </a:solidFill>
                                      <a:latin typeface="Cambria Math" panose="02040503050406030204" pitchFamily="18" charset="0"/>
                                    </a:rPr>
                                    <m:t>4</m:t>
                                  </m:r>
                                  <m:r>
                                    <a:rPr lang="en-US" sz="1400" i="1">
                                      <a:solidFill>
                                        <a:srgbClr val="FF0000"/>
                                      </a:solidFill>
                                      <a:latin typeface="Cambria Math" panose="02040503050406030204" pitchFamily="18" charset="0"/>
                                    </a:rPr>
                                    <m:t>𝐹</m:t>
                                  </m:r>
                                  <m:sSup>
                                    <m:sSupPr>
                                      <m:ctrlPr>
                                        <a:rPr lang="en-US" sz="1400" i="1">
                                          <a:solidFill>
                                            <a:srgbClr val="FF0000"/>
                                          </a:solidFill>
                                          <a:latin typeface="Cambria Math" panose="02040503050406030204" pitchFamily="18" charset="0"/>
                                        </a:rPr>
                                      </m:ctrlPr>
                                    </m:sSupPr>
                                    <m:e>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𝐿</m:t>
                                          </m:r>
                                        </m:e>
                                        <m:sub>
                                          <m:r>
                                            <a:rPr lang="en-US" sz="1400" i="1">
                                              <a:solidFill>
                                                <a:srgbClr val="FF0000"/>
                                              </a:solidFill>
                                              <a:latin typeface="Cambria Math" panose="02040503050406030204" pitchFamily="18" charset="0"/>
                                            </a:rPr>
                                            <m:t>𝑓</m:t>
                                          </m:r>
                                        </m:sub>
                                      </m:sSub>
                                    </m:e>
                                    <m:sup>
                                      <m:r>
                                        <a:rPr lang="en-US" sz="1400" i="0">
                                          <a:solidFill>
                                            <a:srgbClr val="FF0000"/>
                                          </a:solidFill>
                                          <a:latin typeface="Cambria Math" panose="02040503050406030204" pitchFamily="18" charset="0"/>
                                        </a:rPr>
                                        <m:t>2</m:t>
                                      </m:r>
                                    </m:sup>
                                  </m:sSup>
                                </m:num>
                                <m:den>
                                  <m:r>
                                    <a:rPr lang="en-US" sz="1400" i="0">
                                      <a:solidFill>
                                        <a:srgbClr val="FF0000"/>
                                      </a:solidFill>
                                      <a:latin typeface="Cambria Math" panose="02040503050406030204" pitchFamily="18" charset="0"/>
                                    </a:rPr>
                                    <m:t>3</m:t>
                                  </m:r>
                                </m:den>
                              </m:f>
                              <m:d>
                                <m:dPr>
                                  <m:begChr m:val="["/>
                                  <m:endChr m:val="]"/>
                                  <m:ctrlPr>
                                    <a:rPr lang="en-US" sz="1400" i="1">
                                      <a:solidFill>
                                        <a:srgbClr val="FF0000"/>
                                      </a:solidFill>
                                      <a:latin typeface="Cambria Math" panose="02040503050406030204" pitchFamily="18" charset="0"/>
                                    </a:rPr>
                                  </m:ctrlPr>
                                </m:dPr>
                                <m:e>
                                  <m:f>
                                    <m:fPr>
                                      <m:ctrlPr>
                                        <a:rPr lang="en-US" sz="1400" i="1">
                                          <a:solidFill>
                                            <a:srgbClr val="FF0000"/>
                                          </a:solidFill>
                                          <a:latin typeface="Cambria Math" panose="02040503050406030204" pitchFamily="18" charset="0"/>
                                        </a:rPr>
                                      </m:ctrlPr>
                                    </m:fPr>
                                    <m:num>
                                      <m:r>
                                        <a:rPr lang="en-US" sz="1400" i="0">
                                          <a:solidFill>
                                            <a:srgbClr val="FF0000"/>
                                          </a:solidFill>
                                          <a:latin typeface="Cambria Math" panose="02040503050406030204" pitchFamily="18" charset="0"/>
                                        </a:rPr>
                                        <m:t>1</m:t>
                                      </m:r>
                                    </m:num>
                                    <m:den>
                                      <m:sSup>
                                        <m:sSupPr>
                                          <m:ctrlPr>
                                            <a:rPr lang="en-US" sz="1400" i="1">
                                              <a:solidFill>
                                                <a:srgbClr val="FF0000"/>
                                              </a:solidFill>
                                              <a:latin typeface="Cambria Math" panose="02040503050406030204" pitchFamily="18" charset="0"/>
                                            </a:rPr>
                                          </m:ctrlPr>
                                        </m:sSupPr>
                                        <m:e>
                                          <m:d>
                                            <m:dPr>
                                              <m:ctrlPr>
                                                <a:rPr lang="en-US" sz="1400" i="1">
                                                  <a:solidFill>
                                                    <a:srgbClr val="FF0000"/>
                                                  </a:solidFill>
                                                  <a:latin typeface="Cambria Math" panose="02040503050406030204" pitchFamily="18" charset="0"/>
                                                </a:rPr>
                                              </m:ctrlPr>
                                            </m:dPr>
                                            <m:e>
                                              <m:r>
                                                <a:rPr lang="en-US" sz="1400" i="1">
                                                  <a:solidFill>
                                                    <a:srgbClr val="FF0000"/>
                                                  </a:solidFill>
                                                  <a:latin typeface="Cambria Math" panose="02040503050406030204" pitchFamily="18" charset="0"/>
                                                </a:rPr>
                                                <m:t>𝑑</m:t>
                                              </m:r>
                                              <m:r>
                                                <a:rPr lang="en-US" sz="1400" i="0">
                                                  <a:solidFill>
                                                    <a:srgbClr val="FF0000"/>
                                                  </a:solidFill>
                                                  <a:latin typeface="Cambria Math" panose="02040503050406030204" pitchFamily="18" charset="0"/>
                                                </a:rPr>
                                                <m:t>−2∙</m:t>
                                              </m:r>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𝑡𝑠</m:t>
                                                  </m:r>
                                                </m:e>
                                              </m:acc>
                                            </m:e>
                                          </m:d>
                                        </m:e>
                                        <m:sup>
                                          <m:r>
                                            <a:rPr lang="en-US" sz="1400" i="0">
                                              <a:solidFill>
                                                <a:srgbClr val="FF0000"/>
                                              </a:solidFill>
                                              <a:latin typeface="Cambria Math" panose="02040503050406030204" pitchFamily="18" charset="0"/>
                                            </a:rPr>
                                            <m:t>4</m:t>
                                          </m:r>
                                        </m:sup>
                                      </m:sSup>
                                    </m:den>
                                  </m:f>
                                  <m:r>
                                    <a:rPr lang="en-US" sz="1400" i="0">
                                      <a:solidFill>
                                        <a:srgbClr val="FF0000"/>
                                      </a:solidFill>
                                      <a:latin typeface="Cambria Math" panose="02040503050406030204" pitchFamily="18" charset="0"/>
                                    </a:rPr>
                                    <m:t>+</m:t>
                                  </m:r>
                                  <m:f>
                                    <m:fPr>
                                      <m:ctrlPr>
                                        <a:rPr lang="en-US" sz="1400" i="1">
                                          <a:solidFill>
                                            <a:srgbClr val="FF0000"/>
                                          </a:solidFill>
                                          <a:latin typeface="Cambria Math" panose="02040503050406030204" pitchFamily="18" charset="0"/>
                                        </a:rPr>
                                      </m:ctrlPr>
                                    </m:fPr>
                                    <m:num>
                                      <m:r>
                                        <a:rPr lang="en-US" sz="1400" i="0">
                                          <a:solidFill>
                                            <a:srgbClr val="FF0000"/>
                                          </a:solidFill>
                                          <a:latin typeface="Cambria Math" panose="02040503050406030204" pitchFamily="18" charset="0"/>
                                        </a:rPr>
                                        <m:t>1</m:t>
                                      </m:r>
                                    </m:num>
                                    <m:den>
                                      <m:sSup>
                                        <m:sSupPr>
                                          <m:ctrlPr>
                                            <a:rPr lang="en-US" sz="1400" i="1">
                                              <a:solidFill>
                                                <a:srgbClr val="FF0000"/>
                                              </a:solidFill>
                                              <a:latin typeface="Cambria Math" panose="02040503050406030204" pitchFamily="18" charset="0"/>
                                            </a:rPr>
                                          </m:ctrlPr>
                                        </m:sSupPr>
                                        <m:e>
                                          <m:r>
                                            <a:rPr lang="en-US" sz="1400" i="1">
                                              <a:solidFill>
                                                <a:srgbClr val="FF0000"/>
                                              </a:solidFill>
                                              <a:latin typeface="Cambria Math" panose="02040503050406030204" pitchFamily="18" charset="0"/>
                                            </a:rPr>
                                            <m:t>𝑑</m:t>
                                          </m:r>
                                        </m:e>
                                        <m:sup>
                                          <m:r>
                                            <a:rPr lang="en-US" sz="1400" i="0">
                                              <a:solidFill>
                                                <a:srgbClr val="FF0000"/>
                                              </a:solidFill>
                                              <a:latin typeface="Cambria Math" panose="02040503050406030204" pitchFamily="18" charset="0"/>
                                            </a:rPr>
                                            <m:t>4</m:t>
                                          </m:r>
                                        </m:sup>
                                      </m:sSup>
                                    </m:den>
                                  </m:f>
                                </m:e>
                              </m:d>
                            </m:e>
                          </m:func>
                        </m:e>
                      </m:d>
                      <m:r>
                        <a:rPr lang="en-US" sz="1400" i="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𝜌</m:t>
                              </m:r>
                            </m:e>
                            <m:sub>
                              <m:r>
                                <a:rPr lang="en-US" sz="1400" i="1">
                                  <a:latin typeface="Cambria Math" panose="02040503050406030204" pitchFamily="18" charset="0"/>
                                </a:rPr>
                                <m:t>𝐼𝐼</m:t>
                              </m:r>
                            </m:sub>
                          </m:sSub>
                          <m:sSup>
                            <m:sSupPr>
                              <m:ctrlPr>
                                <a:rPr lang="en-US" sz="1400" i="1">
                                  <a:latin typeface="Cambria Math" panose="02040503050406030204" pitchFamily="18" charset="0"/>
                                </a:rPr>
                              </m:ctrlPr>
                            </m:sSupPr>
                            <m:e>
                              <m:r>
                                <a:rPr lang="en-US" sz="1400" i="1">
                                  <a:latin typeface="Cambria Math" panose="02040503050406030204" pitchFamily="18" charset="0"/>
                                </a:rPr>
                                <m:t>𝑄</m:t>
                              </m:r>
                            </m:e>
                            <m:sup>
                              <m:r>
                                <a:rPr lang="en-US" sz="1400" i="0">
                                  <a:latin typeface="Cambria Math" panose="02040503050406030204" pitchFamily="18" charset="0"/>
                                </a:rPr>
                                <m:t>2</m:t>
                              </m:r>
                            </m:sup>
                          </m:sSup>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𝑑</m:t>
                                  </m:r>
                                  <m:r>
                                    <a:rPr lang="en-US" sz="1400" i="0">
                                      <a:latin typeface="Cambria Math" panose="02040503050406030204" pitchFamily="18" charset="0"/>
                                    </a:rPr>
                                    <m:t>+</m:t>
                                  </m:r>
                                  <m:r>
                                    <a:rPr lang="en-US" sz="1400" i="1">
                                      <a:latin typeface="Cambria Math" panose="02040503050406030204" pitchFamily="18" charset="0"/>
                                    </a:rPr>
                                    <m:t>𝑡𝑤</m:t>
                                  </m:r>
                                </m:e>
                              </m:d>
                            </m:e>
                            <m:sup>
                              <m:r>
                                <a:rPr lang="en-US" sz="1400" i="0">
                                  <a:latin typeface="Cambria Math" panose="02040503050406030204" pitchFamily="18" charset="0"/>
                                </a:rPr>
                                <m:t>4</m:t>
                              </m:r>
                            </m:sup>
                          </m:sSup>
                        </m:num>
                        <m:den>
                          <m:sSup>
                            <m:sSupPr>
                              <m:ctrlPr>
                                <a:rPr lang="en-US" sz="1400" i="1">
                                  <a:latin typeface="Cambria Math" panose="02040503050406030204" pitchFamily="18" charset="0"/>
                                </a:rPr>
                              </m:ctrlPr>
                            </m:sSup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𝑡𝑟𝑎𝑝</m:t>
                                  </m:r>
                                </m:sub>
                              </m:sSub>
                            </m:e>
                            <m:sup>
                              <m:r>
                                <a:rPr lang="en-US" sz="1400" i="0">
                                  <a:latin typeface="Cambria Math" panose="02040503050406030204" pitchFamily="18" charset="0"/>
                                </a:rPr>
                                <m:t>2</m:t>
                              </m:r>
                            </m:sup>
                          </m:sSup>
                          <m:sSup>
                            <m:sSupPr>
                              <m:ctrlPr>
                                <a:rPr lang="en-US" sz="1400" i="1">
                                  <a:latin typeface="Cambria Math" panose="02040503050406030204" pitchFamily="18" charset="0"/>
                                </a:rPr>
                              </m:ctrlPr>
                            </m:sSupPr>
                            <m:e>
                              <m:r>
                                <a:rPr lang="en-US" sz="1400" i="1">
                                  <a:latin typeface="Cambria Math" panose="02040503050406030204" pitchFamily="18" charset="0"/>
                                </a:rPr>
                                <m:t>𝑑</m:t>
                              </m:r>
                            </m:e>
                            <m:sup>
                              <m:r>
                                <a:rPr lang="en-US" sz="1400" i="0">
                                  <a:latin typeface="Cambria Math" panose="02040503050406030204" pitchFamily="18" charset="0"/>
                                </a:rPr>
                                <m:t>2</m:t>
                              </m:r>
                            </m:sup>
                          </m:sSup>
                        </m:den>
                      </m:f>
                      <m:d>
                        <m:dPr>
                          <m:begChr m:val="["/>
                          <m:endChr m:val="]"/>
                          <m:ctrlPr>
                            <a:rPr lang="en-US" sz="1400" i="1">
                              <a:latin typeface="Cambria Math" panose="02040503050406030204" pitchFamily="18" charset="0"/>
                            </a:rPr>
                          </m:ctrlPr>
                        </m:dPr>
                        <m:e>
                          <m:f>
                            <m:fPr>
                              <m:ctrlPr>
                                <a:rPr lang="en-US" sz="1400" i="1" smtClean="0">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𝛽</m:t>
                              </m:r>
                              <m:r>
                                <a:rPr lang="en-US" sz="1400" i="0">
                                  <a:solidFill>
                                    <a:srgbClr val="0070C0"/>
                                  </a:solidFill>
                                  <a:latin typeface="Cambria Math" panose="02040503050406030204" pitchFamily="18" charset="0"/>
                                </a:rPr>
                                <m:t>∙</m:t>
                              </m:r>
                              <m:r>
                                <a:rPr lang="en-US" sz="1400" i="1">
                                  <a:solidFill>
                                    <a:srgbClr val="0070C0"/>
                                  </a:solidFill>
                                  <a:latin typeface="Cambria Math" panose="02040503050406030204" pitchFamily="18" charset="0"/>
                                </a:rPr>
                                <m:t>𝑡𝑤</m:t>
                              </m:r>
                            </m:num>
                            <m:den>
                              <m:r>
                                <a:rPr lang="en-US" sz="1400" i="0">
                                  <a:solidFill>
                                    <a:srgbClr val="0070C0"/>
                                  </a:solidFill>
                                  <a:latin typeface="Cambria Math" panose="02040503050406030204" pitchFamily="18" charset="0"/>
                                </a:rPr>
                                <m:t>4</m:t>
                              </m:r>
                            </m:den>
                          </m:f>
                          <m:r>
                            <a:rPr lang="en-US" sz="1400" i="0">
                              <a:latin typeface="Cambria Math" panose="02040503050406030204" pitchFamily="18" charset="0"/>
                            </a:rPr>
                            <m:t>+</m:t>
                          </m:r>
                          <m:r>
                            <a:rPr lang="en-US" sz="1400" i="0" smtClean="0">
                              <a:solidFill>
                                <a:srgbClr val="00B050"/>
                              </a:solidFill>
                              <a:latin typeface="Cambria Math" panose="02040503050406030204" pitchFamily="18" charset="0"/>
                            </a:rPr>
                            <m:t>2</m:t>
                          </m:r>
                          <m:r>
                            <a:rPr lang="en-US" sz="1400" i="1">
                              <a:solidFill>
                                <a:srgbClr val="00B050"/>
                              </a:solidFill>
                              <a:latin typeface="Cambria Math" panose="02040503050406030204" pitchFamily="18" charset="0"/>
                            </a:rPr>
                            <m:t>𝜁</m:t>
                          </m:r>
                          <m:sSup>
                            <m:sSupPr>
                              <m:ctrlPr>
                                <a:rPr lang="en-US" sz="1400" i="1">
                                  <a:solidFill>
                                    <a:srgbClr val="00B050"/>
                                  </a:solidFill>
                                  <a:latin typeface="Cambria Math" panose="02040503050406030204" pitchFamily="18" charset="0"/>
                                </a:rPr>
                              </m:ctrlPr>
                            </m:sSupPr>
                            <m:e>
                              <m:d>
                                <m:dPr>
                                  <m:ctrlPr>
                                    <a:rPr lang="en-US" sz="1400" i="1">
                                      <a:solidFill>
                                        <a:srgbClr val="00B050"/>
                                      </a:solidFill>
                                      <a:latin typeface="Cambria Math" panose="02040503050406030204" pitchFamily="18" charset="0"/>
                                    </a:rPr>
                                  </m:ctrlPr>
                                </m:dPr>
                                <m:e>
                                  <m:f>
                                    <m:fPr>
                                      <m:ctrlPr>
                                        <a:rPr lang="en-US" sz="1400" i="1">
                                          <a:solidFill>
                                            <a:srgbClr val="00B050"/>
                                          </a:solidFill>
                                          <a:latin typeface="Cambria Math" panose="02040503050406030204" pitchFamily="18" charset="0"/>
                                        </a:rPr>
                                      </m:ctrlPr>
                                    </m:fPr>
                                    <m:num>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𝐿</m:t>
                                          </m:r>
                                        </m:e>
                                        <m:sub>
                                          <m:r>
                                            <a:rPr lang="en-US" sz="1400" i="1">
                                              <a:solidFill>
                                                <a:srgbClr val="00B050"/>
                                              </a:solidFill>
                                              <a:latin typeface="Cambria Math" panose="02040503050406030204" pitchFamily="18" charset="0"/>
                                            </a:rPr>
                                            <m:t>𝑓</m:t>
                                          </m:r>
                                        </m:sub>
                                      </m:sSub>
                                    </m:num>
                                    <m:den>
                                      <m:r>
                                        <a:rPr lang="en-US" sz="1400" i="1">
                                          <a:solidFill>
                                            <a:srgbClr val="00B050"/>
                                          </a:solidFill>
                                          <a:latin typeface="Cambria Math" panose="02040503050406030204" pitchFamily="18" charset="0"/>
                                        </a:rPr>
                                        <m:t>𝑑</m:t>
                                      </m:r>
                                    </m:den>
                                  </m:f>
                                </m:e>
                              </m:d>
                            </m:e>
                            <m:sup>
                              <m:r>
                                <a:rPr lang="en-US" sz="1400" i="0">
                                  <a:solidFill>
                                    <a:srgbClr val="00B050"/>
                                  </a:solidFill>
                                  <a:latin typeface="Cambria Math" panose="02040503050406030204" pitchFamily="18" charset="0"/>
                                </a:rPr>
                                <m:t>2</m:t>
                              </m:r>
                            </m:sup>
                          </m:sSup>
                        </m:e>
                      </m:d>
                    </m:oMath>
                  </m:oMathPara>
                </a14:m>
                <a:endParaRPr lang="en-US" sz="1100" dirty="0"/>
              </a:p>
            </p:txBody>
          </p:sp>
        </mc:Choice>
        <mc:Fallback xmlns="">
          <p:sp>
            <p:nvSpPr>
              <p:cNvPr id="26" name="Rectangle 25">
                <a:extLst>
                  <a:ext uri="{FF2B5EF4-FFF2-40B4-BE49-F238E27FC236}">
                    <a16:creationId xmlns:a16="http://schemas.microsoft.com/office/drawing/2014/main" id="{E7FAD971-8A50-4369-B314-7F9923DE54D7}"/>
                  </a:ext>
                </a:extLst>
              </p:cNvPr>
              <p:cNvSpPr>
                <a:spLocks noRot="1" noChangeAspect="1" noMove="1" noResize="1" noEditPoints="1" noAdjustHandles="1" noChangeArrowheads="1" noChangeShapeType="1" noTextEdit="1"/>
              </p:cNvSpPr>
              <p:nvPr/>
            </p:nvSpPr>
            <p:spPr>
              <a:xfrm>
                <a:off x="4638040" y="4824824"/>
                <a:ext cx="6355080" cy="1426288"/>
              </a:xfrm>
              <a:prstGeom prst="rect">
                <a:avLst/>
              </a:prstGeom>
              <a:blipFill>
                <a:blip r:embed="rId6"/>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067BE281-F4E9-4D40-98D9-7AF9379B9A0D}"/>
              </a:ext>
            </a:extLst>
          </p:cNvPr>
          <p:cNvSpPr txBox="1"/>
          <p:nvPr/>
        </p:nvSpPr>
        <p:spPr>
          <a:xfrm>
            <a:off x="4638040" y="4447883"/>
            <a:ext cx="3817554" cy="338554"/>
          </a:xfrm>
          <a:prstGeom prst="rect">
            <a:avLst/>
          </a:prstGeom>
          <a:noFill/>
        </p:spPr>
        <p:txBody>
          <a:bodyPr wrap="square" rtlCol="0">
            <a:spAutoFit/>
          </a:bodyPr>
          <a:lstStyle/>
          <a:p>
            <a:r>
              <a:rPr lang="en-US" sz="1600" u="sng" dirty="0" err="1"/>
              <a:t>Konstandopoulos</a:t>
            </a:r>
            <a:r>
              <a:rPr lang="en-US" sz="1600" u="sng" dirty="0"/>
              <a:t> et al. (2002)</a:t>
            </a:r>
          </a:p>
        </p:txBody>
      </p:sp>
      <p:sp>
        <p:nvSpPr>
          <p:cNvPr id="29" name="Date Placeholder 3">
            <a:extLst>
              <a:ext uri="{FF2B5EF4-FFF2-40B4-BE49-F238E27FC236}">
                <a16:creationId xmlns:a16="http://schemas.microsoft.com/office/drawing/2014/main" id="{9EFAA901-CA84-46A3-AC43-D2FBAA2CBC6D}"/>
              </a:ext>
            </a:extLst>
          </p:cNvPr>
          <p:cNvSpPr txBox="1">
            <a:spLocks/>
          </p:cNvSpPr>
          <p:nvPr/>
        </p:nvSpPr>
        <p:spPr>
          <a:xfrm>
            <a:off x="838200" y="6426200"/>
            <a:ext cx="389636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dois</a:t>
            </a:r>
            <a:r>
              <a:rPr lang="en-US" dirty="0"/>
              <a:t>: 10.1016/0009-2509(84)85084-83, 10.4271/8904054 &amp; 1999-01-04685 &amp; 2000-01-01846 &amp; 2002-01-10157</a:t>
            </a:r>
          </a:p>
        </p:txBody>
      </p:sp>
      <p:sp>
        <p:nvSpPr>
          <p:cNvPr id="30" name="TextBox 29">
            <a:extLst>
              <a:ext uri="{FF2B5EF4-FFF2-40B4-BE49-F238E27FC236}">
                <a16:creationId xmlns:a16="http://schemas.microsoft.com/office/drawing/2014/main" id="{2BF457FF-87AA-4313-989D-9729E8ECCE17}"/>
              </a:ext>
            </a:extLst>
          </p:cNvPr>
          <p:cNvSpPr txBox="1"/>
          <p:nvPr/>
        </p:nvSpPr>
        <p:spPr>
          <a:xfrm>
            <a:off x="3140839" y="152831"/>
            <a:ext cx="5161281" cy="738664"/>
          </a:xfrm>
          <a:prstGeom prst="rect">
            <a:avLst/>
          </a:prstGeom>
          <a:noFill/>
        </p:spPr>
        <p:txBody>
          <a:bodyPr wrap="square" rtlCol="0">
            <a:spAutoFit/>
          </a:bodyPr>
          <a:lstStyle/>
          <a:p>
            <a:r>
              <a:rPr lang="en-US" sz="1400" i="1" dirty="0">
                <a:solidFill>
                  <a:srgbClr val="FF0000"/>
                </a:solidFill>
              </a:rPr>
              <a:t>Extensive literature reviews can get out of hand; only provide a snapshot, use colors to highlight different parts of equations, entice the audience to read the paper</a:t>
            </a:r>
          </a:p>
        </p:txBody>
      </p:sp>
    </p:spTree>
    <p:extLst>
      <p:ext uri="{BB962C8B-B14F-4D97-AF65-F5344CB8AC3E}">
        <p14:creationId xmlns:p14="http://schemas.microsoft.com/office/powerpoint/2010/main" val="4219017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TotalTime>
  <Words>1824</Words>
  <Application>Microsoft Office PowerPoint</Application>
  <PresentationFormat>Widescreen</PresentationFormat>
  <Paragraphs>215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Helvetica</vt:lpstr>
      <vt:lpstr>Times New Roman</vt:lpstr>
      <vt:lpstr>Office Theme</vt:lpstr>
      <vt:lpstr>Title of Presentation</vt:lpstr>
      <vt:lpstr>Example Single Column (No Picture) </vt:lpstr>
      <vt:lpstr>Example Single Column (With Picture) </vt:lpstr>
      <vt:lpstr>Example Two Column Format</vt:lpstr>
      <vt:lpstr>Example Slides</vt:lpstr>
      <vt:lpstr>Outline</vt:lpstr>
      <vt:lpstr>Injection Sweep (Performance)</vt:lpstr>
      <vt:lpstr>Injection Sweep (Emissions)</vt:lpstr>
      <vt:lpstr>Snapshot of Literature Review</vt:lpstr>
      <vt:lpstr>Soot Simulations with Temperature Profile</vt:lpstr>
      <vt:lpstr>Transient Pressure Drop Experiments</vt:lpstr>
      <vt:lpstr>Cylinder Pressure: Injection Sweep</vt:lpstr>
      <vt:lpstr>Reconfiguration</vt:lpstr>
      <vt:lpstr>Perception Shift</vt:lpstr>
      <vt:lpstr>Conclusion / Acknowledgements</vt:lpstr>
      <vt:lpstr>Thank you! Questions?</vt:lpstr>
    </vt:vector>
  </TitlesOfParts>
  <Company>The University of Kansas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Depcik, Chris</dc:creator>
  <cp:lastModifiedBy>Christopher Depcik</cp:lastModifiedBy>
  <cp:revision>77</cp:revision>
  <dcterms:created xsi:type="dcterms:W3CDTF">2019-04-12T14:51:05Z</dcterms:created>
  <dcterms:modified xsi:type="dcterms:W3CDTF">2020-08-25T21:12:51Z</dcterms:modified>
</cp:coreProperties>
</file>